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0"/>
  </p:notesMasterIdLst>
  <p:handoutMasterIdLst>
    <p:handoutMasterId r:id="rId81"/>
  </p:handoutMasterIdLst>
  <p:sldIdLst>
    <p:sldId id="259" r:id="rId2"/>
    <p:sldId id="260" r:id="rId3"/>
    <p:sldId id="262" r:id="rId4"/>
    <p:sldId id="263" r:id="rId5"/>
    <p:sldId id="264" r:id="rId6"/>
    <p:sldId id="265" r:id="rId7"/>
    <p:sldId id="266" r:id="rId8"/>
    <p:sldId id="267" r:id="rId9"/>
    <p:sldId id="270" r:id="rId10"/>
    <p:sldId id="465" r:id="rId11"/>
    <p:sldId id="467" r:id="rId12"/>
    <p:sldId id="468" r:id="rId13"/>
    <p:sldId id="540" r:id="rId14"/>
    <p:sldId id="448" r:id="rId15"/>
    <p:sldId id="466" r:id="rId16"/>
    <p:sldId id="274" r:id="rId17"/>
    <p:sldId id="275" r:id="rId18"/>
    <p:sldId id="258" r:id="rId19"/>
    <p:sldId id="469" r:id="rId20"/>
    <p:sldId id="470" r:id="rId21"/>
    <p:sldId id="471" r:id="rId22"/>
    <p:sldId id="472" r:id="rId23"/>
    <p:sldId id="473" r:id="rId24"/>
    <p:sldId id="474" r:id="rId25"/>
    <p:sldId id="475" r:id="rId26"/>
    <p:sldId id="476" r:id="rId27"/>
    <p:sldId id="477" r:id="rId28"/>
    <p:sldId id="478" r:id="rId29"/>
    <p:sldId id="479" r:id="rId30"/>
    <p:sldId id="538" r:id="rId31"/>
    <p:sldId id="528" r:id="rId32"/>
    <p:sldId id="532" r:id="rId33"/>
    <p:sldId id="529" r:id="rId34"/>
    <p:sldId id="530" r:id="rId35"/>
    <p:sldId id="533" r:id="rId36"/>
    <p:sldId id="535" r:id="rId37"/>
    <p:sldId id="536" r:id="rId38"/>
    <p:sldId id="508" r:id="rId39"/>
    <p:sldId id="509" r:id="rId40"/>
    <p:sldId id="539" r:id="rId41"/>
    <p:sldId id="482" r:id="rId42"/>
    <p:sldId id="483" r:id="rId43"/>
    <p:sldId id="510" r:id="rId44"/>
    <p:sldId id="511" r:id="rId45"/>
    <p:sldId id="512" r:id="rId46"/>
    <p:sldId id="514" r:id="rId47"/>
    <p:sldId id="516" r:id="rId48"/>
    <p:sldId id="518" r:id="rId49"/>
    <p:sldId id="519" r:id="rId50"/>
    <p:sldId id="520" r:id="rId51"/>
    <p:sldId id="521" r:id="rId52"/>
    <p:sldId id="522" r:id="rId53"/>
    <p:sldId id="523" r:id="rId54"/>
    <p:sldId id="524" r:id="rId55"/>
    <p:sldId id="525" r:id="rId56"/>
    <p:sldId id="485" r:id="rId57"/>
    <p:sldId id="486" r:id="rId58"/>
    <p:sldId id="487" r:id="rId59"/>
    <p:sldId id="488" r:id="rId60"/>
    <p:sldId id="489" r:id="rId61"/>
    <p:sldId id="491" r:id="rId62"/>
    <p:sldId id="492" r:id="rId63"/>
    <p:sldId id="526" r:id="rId64"/>
    <p:sldId id="493" r:id="rId65"/>
    <p:sldId id="494" r:id="rId66"/>
    <p:sldId id="495" r:id="rId67"/>
    <p:sldId id="496" r:id="rId68"/>
    <p:sldId id="497" r:id="rId69"/>
    <p:sldId id="498" r:id="rId70"/>
    <p:sldId id="394" r:id="rId71"/>
    <p:sldId id="499" r:id="rId72"/>
    <p:sldId id="500" r:id="rId73"/>
    <p:sldId id="501" r:id="rId74"/>
    <p:sldId id="502" r:id="rId75"/>
    <p:sldId id="503" r:id="rId76"/>
    <p:sldId id="504" r:id="rId77"/>
    <p:sldId id="505" r:id="rId78"/>
    <p:sldId id="257" r:id="rId79"/>
  </p:sldIdLst>
  <p:sldSz cx="9144000" cy="6858000" type="screen4x3"/>
  <p:notesSz cx="7010400" cy="93726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99FF33"/>
    <a:srgbClr val="FF9900"/>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2939" autoAdjust="0"/>
  </p:normalViewPr>
  <p:slideViewPr>
    <p:cSldViewPr>
      <p:cViewPr>
        <p:scale>
          <a:sx n="66" d="100"/>
          <a:sy n="66" d="100"/>
        </p:scale>
        <p:origin x="-1284"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0"/>
    </p:cViewPr>
  </p:sorterViewPr>
  <p:notesViewPr>
    <p:cSldViewPr>
      <p:cViewPr varScale="1">
        <p:scale>
          <a:sx n="55" d="100"/>
          <a:sy n="55" d="100"/>
        </p:scale>
        <p:origin x="-2490" y="-84"/>
      </p:cViewPr>
      <p:guideLst>
        <p:guide orient="horz" pos="2952"/>
        <p:guide pos="2208"/>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63171" name="Rectangle 3"/>
          <p:cNvSpPr>
            <a:spLocks noGrp="1" noChangeArrowheads="1"/>
          </p:cNvSpPr>
          <p:nvPr>
            <p:ph type="dt" sz="quarter" idx="1"/>
          </p:nvPr>
        </p:nvSpPr>
        <p:spPr bwMode="auto">
          <a:xfrm>
            <a:off x="3970338" y="0"/>
            <a:ext cx="3038475"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63172" name="Rectangle 4"/>
          <p:cNvSpPr>
            <a:spLocks noGrp="1" noChangeArrowheads="1"/>
          </p:cNvSpPr>
          <p:nvPr>
            <p:ph type="ftr" sz="quarter" idx="2"/>
          </p:nvPr>
        </p:nvSpPr>
        <p:spPr bwMode="auto">
          <a:xfrm>
            <a:off x="0" y="8902700"/>
            <a:ext cx="3038475"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63173" name="Rectangle 5"/>
          <p:cNvSpPr>
            <a:spLocks noGrp="1" noChangeArrowheads="1"/>
          </p:cNvSpPr>
          <p:nvPr>
            <p:ph type="sldNum" sz="quarter" idx="3"/>
          </p:nvPr>
        </p:nvSpPr>
        <p:spPr bwMode="auto">
          <a:xfrm>
            <a:off x="3970338" y="8902700"/>
            <a:ext cx="3038475"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76F23C44-2A93-433C-A2E3-2790907F8C5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3607" tIns="46804" rIns="93607" bIns="46804" numCol="1" anchor="t" anchorCtr="0" compatLnSpc="1">
            <a:prstTxWarp prst="textNoShape">
              <a:avLst/>
            </a:prstTxWarp>
          </a:bodyPr>
          <a:lstStyle>
            <a:lvl1pPr defTabSz="936625">
              <a:defRPr sz="1300" b="0"/>
            </a:lvl1pPr>
          </a:lstStyle>
          <a:p>
            <a:pPr>
              <a:defRPr/>
            </a:pPr>
            <a:endParaRPr lang="en-US"/>
          </a:p>
        </p:txBody>
      </p:sp>
      <p:sp>
        <p:nvSpPr>
          <p:cNvPr id="5123" name="Rectangle 3"/>
          <p:cNvSpPr>
            <a:spLocks noGrp="1" noChangeArrowheads="1"/>
          </p:cNvSpPr>
          <p:nvPr>
            <p:ph type="dt" idx="1"/>
          </p:nvPr>
        </p:nvSpPr>
        <p:spPr bwMode="auto">
          <a:xfrm>
            <a:off x="3970338" y="0"/>
            <a:ext cx="3038475" cy="468313"/>
          </a:xfrm>
          <a:prstGeom prst="rect">
            <a:avLst/>
          </a:prstGeom>
          <a:noFill/>
          <a:ln w="9525">
            <a:noFill/>
            <a:miter lim="800000"/>
            <a:headEnd/>
            <a:tailEnd/>
          </a:ln>
          <a:effectLst/>
        </p:spPr>
        <p:txBody>
          <a:bodyPr vert="horz" wrap="square" lIns="93607" tIns="46804" rIns="93607" bIns="46804" numCol="1" anchor="t" anchorCtr="0" compatLnSpc="1">
            <a:prstTxWarp prst="textNoShape">
              <a:avLst/>
            </a:prstTxWarp>
          </a:bodyPr>
          <a:lstStyle>
            <a:lvl1pPr algn="r" defTabSz="936625">
              <a:defRPr sz="13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52938"/>
            <a:ext cx="5607050" cy="4216400"/>
          </a:xfrm>
          <a:prstGeom prst="rect">
            <a:avLst/>
          </a:prstGeom>
          <a:noFill/>
          <a:ln w="9525">
            <a:noFill/>
            <a:miter lim="800000"/>
            <a:headEnd/>
            <a:tailEnd/>
          </a:ln>
          <a:effectLst/>
        </p:spPr>
        <p:txBody>
          <a:bodyPr vert="horz" wrap="square" lIns="93607" tIns="46804" rIns="93607" bIns="468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902700"/>
            <a:ext cx="3038475" cy="468313"/>
          </a:xfrm>
          <a:prstGeom prst="rect">
            <a:avLst/>
          </a:prstGeom>
          <a:noFill/>
          <a:ln w="9525">
            <a:noFill/>
            <a:miter lim="800000"/>
            <a:headEnd/>
            <a:tailEnd/>
          </a:ln>
          <a:effectLst/>
        </p:spPr>
        <p:txBody>
          <a:bodyPr vert="horz" wrap="square" lIns="93607" tIns="46804" rIns="93607" bIns="46804" numCol="1" anchor="b" anchorCtr="0" compatLnSpc="1">
            <a:prstTxWarp prst="textNoShape">
              <a:avLst/>
            </a:prstTxWarp>
          </a:bodyPr>
          <a:lstStyle>
            <a:lvl1pPr defTabSz="936625">
              <a:defRPr sz="1300" b="0"/>
            </a:lvl1pPr>
          </a:lstStyle>
          <a:p>
            <a:pPr>
              <a:defRPr/>
            </a:pPr>
            <a:endParaRPr lang="en-US"/>
          </a:p>
        </p:txBody>
      </p:sp>
      <p:sp>
        <p:nvSpPr>
          <p:cNvPr id="5127" name="Rectangle 7"/>
          <p:cNvSpPr>
            <a:spLocks noGrp="1" noChangeArrowheads="1"/>
          </p:cNvSpPr>
          <p:nvPr>
            <p:ph type="sldNum" sz="quarter" idx="5"/>
          </p:nvPr>
        </p:nvSpPr>
        <p:spPr bwMode="auto">
          <a:xfrm>
            <a:off x="3970338" y="8902700"/>
            <a:ext cx="3038475" cy="468313"/>
          </a:xfrm>
          <a:prstGeom prst="rect">
            <a:avLst/>
          </a:prstGeom>
          <a:noFill/>
          <a:ln w="9525">
            <a:noFill/>
            <a:miter lim="800000"/>
            <a:headEnd/>
            <a:tailEnd/>
          </a:ln>
          <a:effectLst/>
        </p:spPr>
        <p:txBody>
          <a:bodyPr vert="horz" wrap="square" lIns="93607" tIns="46804" rIns="93607" bIns="46804" numCol="1" anchor="b" anchorCtr="0" compatLnSpc="1">
            <a:prstTxWarp prst="textNoShape">
              <a:avLst/>
            </a:prstTxWarp>
          </a:bodyPr>
          <a:lstStyle>
            <a:lvl1pPr algn="r" defTabSz="936625">
              <a:defRPr sz="1300" b="0"/>
            </a:lvl1pPr>
          </a:lstStyle>
          <a:p>
            <a:pPr>
              <a:defRPr/>
            </a:pPr>
            <a:fld id="{60A37659-3E05-4345-99CF-736123FEBB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9E8CF25-5E5C-4542-8560-C8B399246DB2}" type="slidenum">
              <a:rPr lang="en-US" smtClean="0"/>
              <a:pPr/>
              <a:t>1</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3AC8649D-2415-4E40-A4C4-2841AB94BC15}" type="slidenum">
              <a:rPr lang="en-US" smtClean="0"/>
              <a:pPr/>
              <a:t>10</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buFontTx/>
              <a:buChar char="•"/>
            </a:pPr>
            <a:r>
              <a:rPr lang="en-US" smtClean="0"/>
              <a:t>Typically we have alternated from one study year to the next between studying a set of imports to studying other types of options in an effort to get more valuable information from this process.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3DAC14F5-E643-4154-AFC1-A39630DFCA6A}" type="slidenum">
              <a:rPr lang="en-US" smtClean="0"/>
              <a:pPr/>
              <a:t>11</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buFontTx/>
              <a:buChar cha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5ED85DB-9F54-44F9-8274-EAF506B543D1}" type="slidenum">
              <a:rPr lang="en-US" smtClean="0"/>
              <a:pPr/>
              <a:t>12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buFontTx/>
              <a:buChar char="•"/>
            </a:pPr>
            <a:r>
              <a:rPr lang="en-US" sz="1100" smtClean="0"/>
              <a:t>Basis – June 2009 study by UNC, “Coastal Wind Energy for North Carolina’s Future - A Study of the Feasibility of Wind Turbines in the Pamlico and Albemarle Sounds and in Ocean Waters Off the North Carolina Coast”</a:t>
            </a:r>
          </a:p>
          <a:p>
            <a:pPr eaLnBrk="1" hangingPunct="1">
              <a:buFontTx/>
              <a:buChar char="•"/>
            </a:pPr>
            <a:r>
              <a:rPr lang="en-US" sz="1100" smtClean="0"/>
              <a:t>Objective is to assess transmission capacity (not to evaluate operational issues).  Determined that the upper range of off peak load  combined with transporting high capacity of offshore wind energy would yield most severe condition, i.e., would place the greatest stress on the transmission system from a thermal capacity point of view.  Therefore, for off-peak case, chose period reflective of “shoulder” period to set system load levels and determine the need for transmission infrastructure at that point.  That means assuming the load on the two systems is at about 70-75% of peak, or about 13,000 MW for Duke and 9,000 MW for Progress.</a:t>
            </a:r>
          </a:p>
          <a:p>
            <a:pPr eaLnBrk="1" hangingPunct="1">
              <a:buFontTx/>
              <a:buChar char="•"/>
            </a:pPr>
            <a:r>
              <a:rPr lang="en-US" sz="1100" smtClean="0"/>
              <a:t>For off-peak case will scale load and re-dispatch generation.</a:t>
            </a:r>
          </a:p>
          <a:p>
            <a:pPr eaLnBrk="1" hangingPunct="1">
              <a:buFontTx/>
              <a:buChar char="•"/>
            </a:pPr>
            <a:r>
              <a:rPr lang="en-US" sz="1100" smtClean="0"/>
              <a:t>Assume wind energy will be integrated into the system via three offshore collector stations near each of the injection points.  Assumptions do not include the infrastructure required to get from the resource to the collector stations – attachment costs are up to the developer and will not be evaluated here.</a:t>
            </a:r>
          </a:p>
          <a:p>
            <a:pPr eaLnBrk="1" hangingPunct="1">
              <a:buFontTx/>
              <a:buChar char="•"/>
            </a:pPr>
            <a:r>
              <a:rPr lang="en-US" sz="1100" smtClean="0"/>
              <a:t>Have developed initial strawman of transmission infrastructure needed to tie into the Progress transmission system.  This first cut of proposed transmission additions does not build in complete redundancy for delivering maximum capacity from the resources.  Will run initial screening this way and identify where additional infrastructure would be needed to address violations of reliability criteria (N-1).  The alternative is to assume you will curtail the generation to avoid violating reliability criteria.</a:t>
            </a:r>
          </a:p>
          <a:p>
            <a:pPr eaLnBrk="1" hangingPunct="1">
              <a:buFontTx/>
              <a:buChar char="•"/>
            </a:pPr>
            <a:r>
              <a:rPr lang="en-US" sz="1100" smtClean="0"/>
              <a:t>60:40 Duke:Progress allocation of MWs based on load ratio share at peak </a:t>
            </a:r>
            <a:r>
              <a:rPr lang="en-US" sz="1100" smtClean="0">
                <a:sym typeface="Wingdings" pitchFamily="2" charset="2"/>
              </a:rPr>
              <a:t> translates to On-peak = 735:490  Off-peak = 1,800:1,200</a:t>
            </a:r>
            <a:endParaRPr 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5ED85DB-9F54-44F9-8274-EAF506B543D1}" type="slidenum">
              <a:rPr lang="en-US" smtClean="0"/>
              <a:pPr/>
              <a:t>13</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buFontTx/>
              <a:buChar char="•"/>
            </a:pPr>
            <a:r>
              <a:rPr lang="en-US" sz="1100" smtClean="0"/>
              <a:t>Basis – June 2009 study by UNC, “Coastal Wind Energy for North Carolina’s Future - A Study of the Feasibility of Wind Turbines in the Pamlico and Albemarle Sounds and in Ocean Waters Off the North Carolina Coast”</a:t>
            </a:r>
          </a:p>
          <a:p>
            <a:pPr eaLnBrk="1" hangingPunct="1">
              <a:buFontTx/>
              <a:buChar char="•"/>
            </a:pPr>
            <a:r>
              <a:rPr lang="en-US" sz="1100" smtClean="0"/>
              <a:t>Objective is to assess transmission capacity (not to evaluate operational issues).  Determined that the upper range of off peak load  combined with transporting high capacity of offshore wind energy would yield most severe condition, i.e., would place the greatest stress on the transmission system from a thermal capacity point of view.  Therefore, for off-peak case, chose period reflective of “shoulder” period to set system load levels and determine the need for transmission infrastructure at that point.  That means assuming the load on the two systems is at about 70-75% of peak, or about 13,000 MW for Duke and 9,000 MW for Progress.</a:t>
            </a:r>
          </a:p>
          <a:p>
            <a:pPr eaLnBrk="1" hangingPunct="1">
              <a:buFontTx/>
              <a:buChar char="•"/>
            </a:pPr>
            <a:r>
              <a:rPr lang="en-US" sz="1100" smtClean="0"/>
              <a:t>For off-peak case will scale load and re-dispatch generation.</a:t>
            </a:r>
          </a:p>
          <a:p>
            <a:pPr eaLnBrk="1" hangingPunct="1">
              <a:buFontTx/>
              <a:buChar char="•"/>
            </a:pPr>
            <a:r>
              <a:rPr lang="en-US" sz="1100" smtClean="0"/>
              <a:t>Assume wind energy will be integrated into the system via three offshore collector stations near each of the injection points.  Assumptions do not include the infrastructure required to get from the resource to the collector stations – attachment costs are up to the developer and will not be evaluated here.</a:t>
            </a:r>
          </a:p>
          <a:p>
            <a:pPr eaLnBrk="1" hangingPunct="1">
              <a:buFontTx/>
              <a:buChar char="•"/>
            </a:pPr>
            <a:r>
              <a:rPr lang="en-US" sz="1100" smtClean="0"/>
              <a:t>Have developed initial strawman of transmission infrastructure needed to tie into the Progress transmission system.  This first cut of proposed transmission additions does not build in complete redundancy for delivering maximum capacity from the resources.  Will run initial screening this way and identify where additional infrastructure would be needed to address violations of reliability criteria (N-1).  The alternative is to assume you will curtail the generation to avoid violating reliability criteria.</a:t>
            </a:r>
          </a:p>
          <a:p>
            <a:pPr eaLnBrk="1" hangingPunct="1">
              <a:buFontTx/>
              <a:buChar char="•"/>
            </a:pPr>
            <a:r>
              <a:rPr lang="en-US" sz="1100" smtClean="0"/>
              <a:t>60:40 Duke:Progress allocation of MWs based on load ratio share at peak </a:t>
            </a:r>
            <a:r>
              <a:rPr lang="en-US" sz="1100" smtClean="0">
                <a:sym typeface="Wingdings" pitchFamily="2" charset="2"/>
              </a:rPr>
              <a:t> translates to On-peak = 735:490  Off-peak = 1,800:1,200</a:t>
            </a:r>
            <a:endParaRPr lang="en-US" sz="11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B4233704-2886-4480-BE22-727F85119C1C}" type="slidenum">
              <a:rPr lang="en-US" smtClean="0"/>
              <a:pPr/>
              <a:t>14</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buFontTx/>
              <a:buChar char="•"/>
            </a:pPr>
            <a:r>
              <a:rPr lang="en-US" smtClean="0"/>
              <a:t>Received Enhanced Access Requests for first time this year, which meant an addition to the scope of work that was originally posted for the 2010 study.</a:t>
            </a:r>
          </a:p>
          <a:p>
            <a:pPr eaLnBrk="1" hangingPunct="1">
              <a:buFontTx/>
              <a:buChar char="•"/>
            </a:pPr>
            <a:r>
              <a:rPr lang="en-US" smtClean="0"/>
              <a:t>Because the proposed service dates for the requests were very early in the 10 year planning horizon, they will be studied using the 2015S model developed for this year’s analysis.  Will extrapolate results to 2020 to determine any upgrades needed to support future service.</a:t>
            </a:r>
          </a:p>
          <a:p>
            <a:pPr eaLnBrk="1" hangingPunct="1">
              <a:buFontTx/>
              <a:buChar char="•"/>
            </a:pPr>
            <a:r>
              <a:rPr lang="en-US" smtClean="0"/>
              <a:t>Cleveland Co. requests will not incorporate any additional capacity in the queue but not yet firmed up.  Therefore, these are indicative (not definitive) studies, and if there are other projects ahead of Cleveland Co. in the queue, that could impact the results.</a:t>
            </a:r>
          </a:p>
          <a:p>
            <a:pPr eaLnBrk="1" hangingPunct="1">
              <a:buFontTx/>
              <a:buChar char="•"/>
            </a:pPr>
            <a:r>
              <a:rPr lang="en-US" smtClean="0"/>
              <a:t>Not specified what generation will be used for the SOCO system requests, therefore, will assume slice of system.</a:t>
            </a:r>
          </a:p>
          <a:p>
            <a:pPr eaLnBrk="1" hangingPunct="1">
              <a:buFontTx/>
              <a:buChar char="•"/>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71039D7C-E77C-4A5E-9163-1C9DEED48665}" type="slidenum">
              <a:rPr lang="en-US" smtClean="0"/>
              <a:pPr/>
              <a:t>15</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buFontTx/>
              <a:buChar char="•"/>
            </a:pPr>
            <a:r>
              <a:rPr lang="en-US" smtClean="0"/>
              <a:t>In the study we will look for overloaded facilities</a:t>
            </a:r>
          </a:p>
          <a:p>
            <a:pPr eaLnBrk="1" hangingPunct="1">
              <a:buFontTx/>
              <a:buChar char="•"/>
            </a:pPr>
            <a:r>
              <a:rPr lang="en-US" smtClean="0"/>
              <a:t>Contingency analysis for both Duke and PEC will be used.</a:t>
            </a:r>
          </a:p>
          <a:p>
            <a:pPr eaLnBrk="1" hangingPunct="1">
              <a:buFontTx/>
              <a:buChar char="•"/>
            </a:pPr>
            <a:r>
              <a:rPr lang="en-US" smtClean="0"/>
              <a:t>We will monitor facilities as normal plus the collaborative study will allow for  more detailed analysis of cross-company contingency impacts.</a:t>
            </a:r>
          </a:p>
          <a:p>
            <a:pPr eaLnBrk="1" hangingPunct="1">
              <a:buFontTx/>
              <a:buChar char="•"/>
            </a:pPr>
            <a:r>
              <a:rPr lang="en-US" smtClean="0"/>
              <a:t>Voltage, stability, phase angle, and short circuit analysis will be performed as needed.</a:t>
            </a:r>
          </a:p>
          <a:p>
            <a:pPr eaLnBrk="1" hangingPunct="1">
              <a:buFontTx/>
              <a:buChar char="•"/>
            </a:pPr>
            <a:r>
              <a:rPr lang="en-US" smtClean="0"/>
              <a:t>Initial screening of the base cases by Duke and Progress has begun.</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00D2228E-D4A7-40B8-8FE7-22F2F9599621}" type="slidenum">
              <a:rPr lang="en-US" smtClean="0"/>
              <a:pPr/>
              <a:t>16</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buFontTx/>
              <a:buChar char="•"/>
            </a:pPr>
            <a:r>
              <a:rPr lang="en-US" smtClean="0"/>
              <a:t>The identified limitations and potential solutions will be presented at the next TAG meeting, tentatively scheduled for Sept. 21, to give stakeholders an opportunity to provide feedback or propose other alternative solutions.</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6B31843D-DA0E-4FCE-9EA4-42F8AC2E6748}" type="slidenum">
              <a:rPr lang="en-US" smtClean="0"/>
              <a:pPr/>
              <a:t>17</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4D8323E1-72F8-47AD-9E5D-5ABA64CBD895}" type="slidenum">
              <a:rPr lang="en-US" smtClean="0"/>
              <a:pPr/>
              <a:t>18</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4C8A5A87-20B7-4170-BD7C-2A5B8A6F4DC8}" type="slidenum">
              <a:rPr lang="en-US" sz="1300" b="0"/>
              <a:pPr algn="r" defTabSz="936625"/>
              <a:t>19</a:t>
            </a:fld>
            <a:endParaRPr lang="en-US" sz="1300" b="0"/>
          </a:p>
        </p:txBody>
      </p:sp>
      <p:sp>
        <p:nvSpPr>
          <p:cNvPr id="55299"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anchor="ctr"/>
          <a:lstStyle/>
          <a:p>
            <a:pPr algn="ctr"/>
            <a:endParaRPr lang="en-US"/>
          </a:p>
        </p:txBody>
      </p:sp>
      <p:sp>
        <p:nvSpPr>
          <p:cNvPr id="55300" name="Rectangle 3"/>
          <p:cNvSpPr>
            <a:spLocks noGrp="1" noChangeArrowheads="1"/>
          </p:cNvSpPr>
          <p:nvPr>
            <p:ph type="body"/>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E8D8F91-CDAE-4039-8A90-3954EFCABFE2}" type="slidenum">
              <a:rPr lang="en-US" smtClean="0"/>
              <a:pPr/>
              <a:t>2</a:t>
            </a:fld>
            <a:endParaRPr lang="en-U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AF8BE887-5706-4381-845B-D96D23F5AAD3}" type="slidenum">
              <a:rPr lang="en-US" sz="1300" b="0"/>
              <a:pPr algn="r" defTabSz="936625"/>
              <a:t>20</a:t>
            </a:fld>
            <a:endParaRPr lang="en-US" sz="1300" b="0"/>
          </a:p>
        </p:txBody>
      </p:sp>
      <p:sp>
        <p:nvSpPr>
          <p:cNvPr id="5734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CB99FD7C-B112-4C5C-8870-12587C9C47FA}" type="slidenum">
              <a:rPr lang="en-US" sz="1300" b="0"/>
              <a:pPr algn="r" defTabSz="936625"/>
              <a:t>20</a:t>
            </a:fld>
            <a:endParaRPr lang="en-US" sz="1300" b="0"/>
          </a:p>
        </p:txBody>
      </p:sp>
      <p:sp>
        <p:nvSpPr>
          <p:cNvPr id="57348"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anchor="ctr"/>
          <a:lstStyle/>
          <a:p>
            <a:pPr algn="ctr"/>
            <a:endParaRPr lang="en-US"/>
          </a:p>
        </p:txBody>
      </p:sp>
      <p:sp>
        <p:nvSpPr>
          <p:cNvPr id="57349" name="Rectangle 3"/>
          <p:cNvSpPr>
            <a:spLocks noGrp="1" noChangeArrowheads="1"/>
          </p:cNvSpPr>
          <p:nvPr>
            <p:ph type="body"/>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DCAEC2A4-D617-4857-8412-091244814DFF}" type="slidenum">
              <a:rPr lang="en-US" sz="1300" b="0"/>
              <a:pPr algn="r" defTabSz="936625"/>
              <a:t>21</a:t>
            </a:fld>
            <a:endParaRPr lang="en-US" sz="1300" b="0"/>
          </a:p>
        </p:txBody>
      </p:sp>
      <p:sp>
        <p:nvSpPr>
          <p:cNvPr id="5939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1BAB465F-E4A4-449C-A4BB-D1C09AAE4804}" type="slidenum">
              <a:rPr lang="en-US" sz="1300" b="0"/>
              <a:pPr algn="r" defTabSz="936625"/>
              <a:t>21</a:t>
            </a:fld>
            <a:endParaRPr lang="en-US" sz="1300" b="0"/>
          </a:p>
        </p:txBody>
      </p:sp>
      <p:sp>
        <p:nvSpPr>
          <p:cNvPr id="59395"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175" tIns="46588" rIns="93175" bIns="46588" anchor="b"/>
          <a:lstStyle/>
          <a:p>
            <a:pPr algn="r" defTabSz="931863"/>
            <a:fld id="{E84A3341-4AAA-4AD5-98CC-16B2E16C20E2}" type="slidenum">
              <a:rPr lang="en-US" sz="1200"/>
              <a:pPr algn="r" defTabSz="931863"/>
              <a:t>21</a:t>
            </a:fld>
            <a:endParaRPr lang="en-US" sz="12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E165A3AA-B8ED-4490-8606-0487D73F41CC}" type="slidenum">
              <a:rPr lang="en-US" sz="1300" b="0"/>
              <a:pPr algn="r" defTabSz="936625"/>
              <a:t>22</a:t>
            </a:fld>
            <a:endParaRPr lang="en-US" sz="1300" b="0"/>
          </a:p>
        </p:txBody>
      </p:sp>
      <p:sp>
        <p:nvSpPr>
          <p:cNvPr id="6144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C43DE07B-902D-40A4-A2B3-48649E29ED1C}" type="slidenum">
              <a:rPr lang="en-US" sz="1300" b="0"/>
              <a:pPr algn="r" defTabSz="936625"/>
              <a:t>22</a:t>
            </a:fld>
            <a:endParaRPr lang="en-US" sz="1300" b="0"/>
          </a:p>
        </p:txBody>
      </p:sp>
      <p:sp>
        <p:nvSpPr>
          <p:cNvPr id="61444"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anchor="ctr"/>
          <a:lstStyle/>
          <a:p>
            <a:pPr algn="ctr"/>
            <a:endParaRPr lang="en-US"/>
          </a:p>
        </p:txBody>
      </p:sp>
      <p:sp>
        <p:nvSpPr>
          <p:cNvPr id="61445" name="Rectangle 3"/>
          <p:cNvSpPr>
            <a:spLocks noGrp="1" noChangeArrowheads="1"/>
          </p:cNvSpPr>
          <p:nvPr>
            <p:ph type="body"/>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7B54FE68-BC51-4E74-BC54-488F3C5CA1DF}" type="slidenum">
              <a:rPr lang="en-US" sz="1300" b="0"/>
              <a:pPr algn="r" defTabSz="936625"/>
              <a:t>23</a:t>
            </a:fld>
            <a:endParaRPr lang="en-US" sz="1300" b="0"/>
          </a:p>
        </p:txBody>
      </p:sp>
      <p:sp>
        <p:nvSpPr>
          <p:cNvPr id="63491"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6D55F2F2-037E-43FF-841B-F16135587D3C}" type="slidenum">
              <a:rPr lang="en-US" sz="1300" b="0"/>
              <a:pPr algn="r" defTabSz="936625"/>
              <a:t>23</a:t>
            </a:fld>
            <a:endParaRPr lang="en-US" sz="1300" b="0"/>
          </a:p>
        </p:txBody>
      </p:sp>
      <p:sp>
        <p:nvSpPr>
          <p:cNvPr id="63492"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anchor="ctr"/>
          <a:lstStyle/>
          <a:p>
            <a:pPr algn="ctr"/>
            <a:endParaRPr lang="en-US"/>
          </a:p>
        </p:txBody>
      </p:sp>
      <p:sp>
        <p:nvSpPr>
          <p:cNvPr id="63493" name="Rectangle 3"/>
          <p:cNvSpPr>
            <a:spLocks noGrp="1" noChangeArrowheads="1"/>
          </p:cNvSpPr>
          <p:nvPr>
            <p:ph type="body"/>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80BC1B00-D34E-4B32-B0DC-CBBF99C36C7F}" type="slidenum">
              <a:rPr lang="en-US" sz="1300" b="0"/>
              <a:pPr algn="r" defTabSz="936625"/>
              <a:t>25</a:t>
            </a:fld>
            <a:endParaRPr lang="en-US" sz="1300" b="0"/>
          </a:p>
        </p:txBody>
      </p:sp>
      <p:sp>
        <p:nvSpPr>
          <p:cNvPr id="6656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16C06717-DC4A-48DD-A5C6-700B7DBDF2A5}" type="slidenum">
              <a:rPr lang="en-US" sz="1300" b="0"/>
              <a:pPr algn="r" defTabSz="936625"/>
              <a:t>25</a:t>
            </a:fld>
            <a:endParaRPr lang="en-US" sz="1300" b="0"/>
          </a:p>
        </p:txBody>
      </p:sp>
      <p:sp>
        <p:nvSpPr>
          <p:cNvPr id="66564"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anchor="ctr"/>
          <a:lstStyle/>
          <a:p>
            <a:pPr algn="ctr"/>
            <a:endParaRPr lang="en-US"/>
          </a:p>
        </p:txBody>
      </p:sp>
      <p:sp>
        <p:nvSpPr>
          <p:cNvPr id="66565" name="Rectangle 3"/>
          <p:cNvSpPr>
            <a:spLocks noGrp="1" noChangeArrowheads="1"/>
          </p:cNvSpPr>
          <p:nvPr>
            <p:ph type="body"/>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US" smtClean="0"/>
          </a:p>
        </p:txBody>
      </p:sp>
      <p:sp>
        <p:nvSpPr>
          <p:cNvPr id="68611" name="Slide Number Placeholder 3"/>
          <p:cNvSpPr>
            <a:spLocks noGrp="1"/>
          </p:cNvSpPr>
          <p:nvPr>
            <p:ph type="sldNum" sz="quarter" idx="5"/>
          </p:nvPr>
        </p:nvSpPr>
        <p:spPr>
          <a:noFill/>
        </p:spPr>
        <p:txBody>
          <a:bodyPr/>
          <a:lstStyle/>
          <a:p>
            <a:fld id="{0B7391D2-9FC2-46CA-BEB3-8A14D383B91E}"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038B1FA5-BFA6-4439-97E0-A70CE7D4C1F3}" type="slidenum">
              <a:rPr lang="en-US" sz="1300" b="0"/>
              <a:pPr algn="r" defTabSz="936625"/>
              <a:t>27</a:t>
            </a:fld>
            <a:endParaRPr lang="en-US" sz="1300" b="0"/>
          </a:p>
        </p:txBody>
      </p:sp>
      <p:sp>
        <p:nvSpPr>
          <p:cNvPr id="70659"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892C9259-5887-4423-B5B9-7F412D539CAB}" type="slidenum">
              <a:rPr lang="en-US" sz="1300" b="0"/>
              <a:pPr algn="r" defTabSz="936625"/>
              <a:t>27</a:t>
            </a:fld>
            <a:endParaRPr lang="en-US" sz="1300" b="0"/>
          </a:p>
        </p:txBody>
      </p:sp>
      <p:sp>
        <p:nvSpPr>
          <p:cNvPr id="70660"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anchor="ctr"/>
          <a:lstStyle/>
          <a:p>
            <a:pPr algn="ctr"/>
            <a:endParaRPr lang="en-US"/>
          </a:p>
        </p:txBody>
      </p:sp>
      <p:sp>
        <p:nvSpPr>
          <p:cNvPr id="70661" name="Rectangle 3"/>
          <p:cNvSpPr>
            <a:spLocks noGrp="1" noChangeArrowheads="1"/>
          </p:cNvSpPr>
          <p:nvPr>
            <p:ph type="body"/>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014DF348-22D0-4CC0-941B-C6D39333C546}" type="slidenum">
              <a:rPr lang="en-US" sz="1300" b="0"/>
              <a:pPr algn="r" defTabSz="936625"/>
              <a:t>29</a:t>
            </a:fld>
            <a:endParaRPr lang="en-US" sz="1300" b="0"/>
          </a:p>
        </p:txBody>
      </p:sp>
      <p:sp>
        <p:nvSpPr>
          <p:cNvPr id="7475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7093631B-E8F5-4068-8B18-F8C9C3E5C4B1}" type="slidenum">
              <a:rPr lang="en-US" sz="1300" b="0"/>
              <a:pPr algn="r" defTabSz="936625"/>
              <a:t>29</a:t>
            </a:fld>
            <a:endParaRPr lang="en-US" sz="1300"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0071BFA9-B7C1-47A4-B3D6-E899873FFEBD}" type="slidenum">
              <a:rPr lang="en-US" sz="1300" b="0"/>
              <a:pPr algn="r" defTabSz="936625"/>
              <a:t>30</a:t>
            </a:fld>
            <a:endParaRPr lang="en-US" sz="1300" b="0"/>
          </a:p>
        </p:txBody>
      </p:sp>
      <p:sp>
        <p:nvSpPr>
          <p:cNvPr id="7680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64282FCF-86B5-495D-AFEA-EE665C4B7F3C}" type="slidenum">
              <a:rPr lang="en-US" sz="1300" b="0"/>
              <a:pPr algn="r" defTabSz="936625"/>
              <a:t>30</a:t>
            </a:fld>
            <a:endParaRPr lang="en-US" sz="1300" b="0"/>
          </a:p>
        </p:txBody>
      </p:sp>
      <p:sp>
        <p:nvSpPr>
          <p:cNvPr id="76804"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anchor="ctr"/>
          <a:lstStyle/>
          <a:p>
            <a:pPr algn="ctr"/>
            <a:endParaRPr lang="en-US"/>
          </a:p>
        </p:txBody>
      </p:sp>
      <p:sp>
        <p:nvSpPr>
          <p:cNvPr id="76805" name="Rectangle 3"/>
          <p:cNvSpPr>
            <a:spLocks noGrp="1" noChangeArrowheads="1"/>
          </p:cNvSpPr>
          <p:nvPr>
            <p:ph type="body"/>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A531F809-447C-4EAF-B7DE-5B6643A6B936}" type="slidenum">
              <a:rPr lang="en-US" sz="1300" b="0"/>
              <a:pPr algn="r" defTabSz="936625"/>
              <a:t>31</a:t>
            </a:fld>
            <a:endParaRPr lang="en-US" sz="1300" b="0"/>
          </a:p>
        </p:txBody>
      </p:sp>
      <p:sp>
        <p:nvSpPr>
          <p:cNvPr id="78850"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0B570690-8333-49B4-940B-75E710518CEA}" type="slidenum">
              <a:rPr lang="en-US" sz="1300" b="0"/>
              <a:pPr algn="r" defTabSz="936625"/>
              <a:t>31</a:t>
            </a:fld>
            <a:endParaRPr lang="en-US" sz="1300" b="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FDAEBA46-D1DF-44AB-9C74-9C7D4A935D5E}" type="slidenum">
              <a:rPr lang="en-US" smtClean="0"/>
              <a:pPr/>
              <a:t>3</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mtClean="0"/>
              <a:t>Hello I’m here to give you a summary of the 2010 NCTPC Study Scope and the status of the activities taken by the Planning Working Group this year to accomplish that scope.  The scope was distributed to the TAG group for comment last December and was approved by the OSC in January of this year.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CABAEBAF-846A-4ED1-A517-BFC975296333}" type="slidenum">
              <a:rPr lang="en-US" sz="1300" b="0"/>
              <a:pPr algn="r" defTabSz="936625"/>
              <a:t>32</a:t>
            </a:fld>
            <a:endParaRPr lang="en-US" sz="1300" b="0"/>
          </a:p>
        </p:txBody>
      </p:sp>
      <p:sp>
        <p:nvSpPr>
          <p:cNvPr id="8089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A601B7E9-3303-4768-AD6B-CAF875796DA9}" type="slidenum">
              <a:rPr lang="en-US" sz="1300" b="0"/>
              <a:pPr algn="r" defTabSz="936625"/>
              <a:t>32</a:t>
            </a:fld>
            <a:endParaRPr lang="en-US" sz="1300" b="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974A87F9-F48B-4DD1-9692-AF281CAB2722}" type="slidenum">
              <a:rPr lang="en-US" sz="1300" b="0"/>
              <a:pPr algn="r" defTabSz="936625"/>
              <a:t>33</a:t>
            </a:fld>
            <a:endParaRPr lang="en-US" sz="1300" b="0"/>
          </a:p>
        </p:txBody>
      </p:sp>
      <p:sp>
        <p:nvSpPr>
          <p:cNvPr id="8294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323A2AF3-8A5D-48B5-AAAB-282081E554EB}" type="slidenum">
              <a:rPr lang="en-US" sz="1300" b="0"/>
              <a:pPr algn="r" defTabSz="936625"/>
              <a:t>33</a:t>
            </a:fld>
            <a:endParaRPr lang="en-US" sz="1300" b="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D81DB0B9-25D8-4AB1-9BD6-2E9BB78994F7}" type="slidenum">
              <a:rPr lang="en-US" sz="1300" b="0"/>
              <a:pPr algn="r" defTabSz="936625"/>
              <a:t>34</a:t>
            </a:fld>
            <a:endParaRPr lang="en-US" sz="1300" b="0"/>
          </a:p>
        </p:txBody>
      </p:sp>
      <p:sp>
        <p:nvSpPr>
          <p:cNvPr id="8499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04B6A6B9-8112-4864-9922-6898896D3C2C}" type="slidenum">
              <a:rPr lang="en-US" sz="1300" b="0"/>
              <a:pPr algn="r" defTabSz="936625"/>
              <a:t>34</a:t>
            </a:fld>
            <a:endParaRPr lang="en-US" sz="1300" b="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1E77B0EA-4A3F-499E-8839-6C693FAC8BAC}" type="slidenum">
              <a:rPr lang="en-US" sz="1300" b="0"/>
              <a:pPr algn="r" defTabSz="936625"/>
              <a:t>35</a:t>
            </a:fld>
            <a:endParaRPr lang="en-US" sz="1300" b="0"/>
          </a:p>
        </p:txBody>
      </p:sp>
      <p:sp>
        <p:nvSpPr>
          <p:cNvPr id="8704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32881B54-692D-4AF1-8782-9ED6A59C366D}" type="slidenum">
              <a:rPr lang="en-US" sz="1300" b="0"/>
              <a:pPr algn="r" defTabSz="936625"/>
              <a:t>35</a:t>
            </a:fld>
            <a:endParaRPr lang="en-US" sz="1300" b="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D133900F-ED41-4320-A1B2-BB361410D346}" type="slidenum">
              <a:rPr lang="en-US" sz="1300" b="0"/>
              <a:pPr algn="r" defTabSz="936625"/>
              <a:t>36</a:t>
            </a:fld>
            <a:endParaRPr lang="en-US" sz="1300" b="0"/>
          </a:p>
        </p:txBody>
      </p:sp>
      <p:sp>
        <p:nvSpPr>
          <p:cNvPr id="89090"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BD0750F2-85CA-4F54-97CA-37F6801405E9}" type="slidenum">
              <a:rPr lang="en-US" sz="1300" b="0"/>
              <a:pPr algn="r" defTabSz="936625"/>
              <a:t>36</a:t>
            </a:fld>
            <a:endParaRPr lang="en-US" sz="1300" b="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9E219058-BBD5-4015-AA06-869AB3327B29}" type="slidenum">
              <a:rPr lang="en-US" sz="1300" b="0"/>
              <a:pPr algn="r" defTabSz="936625"/>
              <a:t>37</a:t>
            </a:fld>
            <a:endParaRPr lang="en-US" sz="1300" b="0"/>
          </a:p>
        </p:txBody>
      </p:sp>
      <p:sp>
        <p:nvSpPr>
          <p:cNvPr id="9113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2FDA02D2-9F90-4865-A145-FF0D87E8539F}" type="slidenum">
              <a:rPr lang="en-US" sz="1300" b="0"/>
              <a:pPr algn="r" defTabSz="936625"/>
              <a:t>37</a:t>
            </a:fld>
            <a:endParaRPr lang="en-US" sz="1300" b="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598" tIns="46799" rIns="93598" bIns="46799" anchor="b"/>
          <a:lstStyle/>
          <a:p>
            <a:pPr algn="r" defTabSz="935038"/>
            <a:fld id="{3624F9D6-2BD1-4ADF-B577-4D9616214A46}" type="slidenum">
              <a:rPr lang="en-US" sz="1200"/>
              <a:pPr algn="r" defTabSz="935038"/>
              <a:t>38</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lIns="93598" tIns="46799" rIns="93598" bIns="46799"/>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598" tIns="46799" rIns="93598" bIns="46799" anchor="b"/>
          <a:lstStyle/>
          <a:p>
            <a:pPr algn="r" defTabSz="935038"/>
            <a:fld id="{914D9117-E049-4DCA-92B3-6989E7F91A0F}" type="slidenum">
              <a:rPr lang="en-US" sz="1200"/>
              <a:pPr algn="r" defTabSz="935038"/>
              <a:t>39</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lIns="93598" tIns="46799" rIns="93598" bIns="46799"/>
          <a:lstStyle/>
          <a:p>
            <a:pPr eaLnBrk="1" hangingPunct="1"/>
            <a:r>
              <a:rPr lang="en-US" smtClean="0"/>
              <a:t>A Step 2 evaluation consists of a detailed evaluation of the requested transfer.  This evaluation will identify the final transmission enhancements to resolve the identified constraints.  The Step 2 Evaluation reports out on all elements within each of the Participating Transmission Owners’ service areas.  The Participating Transmission Owners will also provide detailed cost estimates and timelines associated with the identified transmission enhancements to aid with the stakeholders’ determination of financially sponsoring said enhancements.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p:spPr>
        <p:txBody>
          <a:bodyPr/>
          <a:lstStyle/>
          <a:p>
            <a:endParaRPr lang="en-US" smtClean="0"/>
          </a:p>
        </p:txBody>
      </p:sp>
      <p:sp>
        <p:nvSpPr>
          <p:cNvPr id="98307" name="Slide Number Placeholder 3"/>
          <p:cNvSpPr txBox="1">
            <a:spLocks noGrp="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6630DDC5-A9A1-47FA-B565-624A3F5AB1E4}" type="slidenum">
              <a:rPr lang="en-US" sz="1300" b="0"/>
              <a:pPr algn="r" defTabSz="936625"/>
              <a:t>41</a:t>
            </a:fld>
            <a:endParaRPr lang="en-US" sz="1300"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4CE01452-E2B1-4B82-BEDA-0A0CFB2B4100}" type="slidenum">
              <a:rPr lang="en-US" sz="1300" b="0"/>
              <a:pPr algn="r" defTabSz="936625"/>
              <a:t>42</a:t>
            </a:fld>
            <a:endParaRPr lang="en-US" sz="1300" b="0"/>
          </a:p>
        </p:txBody>
      </p:sp>
      <p:sp>
        <p:nvSpPr>
          <p:cNvPr id="100355"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59D28483-1FC4-480B-BDF1-C869FE200E72}" type="slidenum">
              <a:rPr lang="en-US" sz="1300" b="0"/>
              <a:pPr algn="r" defTabSz="936625"/>
              <a:t>42</a:t>
            </a:fld>
            <a:endParaRPr lang="en-US" sz="1300" b="0"/>
          </a:p>
        </p:txBody>
      </p:sp>
      <p:sp>
        <p:nvSpPr>
          <p:cNvPr id="10035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BB416A82-D875-472C-B5ED-6CDC9D66BA98}" type="slidenum">
              <a:rPr lang="en-US" sz="1300" b="0"/>
              <a:pPr algn="r" defTabSz="936625"/>
              <a:t>42</a:t>
            </a:fld>
            <a:endParaRPr lang="en-US" sz="1300" b="0"/>
          </a:p>
        </p:txBody>
      </p:sp>
      <p:sp>
        <p:nvSpPr>
          <p:cNvPr id="100357"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7" tIns="46804" rIns="93607" bIns="46804" anchor="ctr"/>
          <a:lstStyle/>
          <a:p>
            <a:pPr defTabSz="936625"/>
            <a:endParaRPr lang="en-US" b="0"/>
          </a:p>
        </p:txBody>
      </p:sp>
      <p:sp>
        <p:nvSpPr>
          <p:cNvPr id="100358" name="Text Box 3"/>
          <p:cNvSpPr>
            <a:spLocks noGrp="1" noChangeArrowheads="1"/>
          </p:cNvSpPr>
          <p:nvPr>
            <p:ph type="body"/>
          </p:nvPr>
        </p:nvSpPr>
        <p:spPr>
          <a:xfrm>
            <a:off x="701675" y="4454525"/>
            <a:ext cx="5607050" cy="182563"/>
          </a:xfrm>
          <a:noFill/>
          <a:ln/>
        </p:spPr>
        <p:txBody>
          <a:bodyPr lIns="93674" tIns="46656" rIns="93674" bIns="46656">
            <a:spAutoFit/>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BF59A64-7B02-4B02-8FFA-4D81ED42D884}" type="slidenum">
              <a:rPr lang="en-US" smtClean="0"/>
              <a:pPr/>
              <a:t>4</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8D10868-188D-4925-8DB0-CC5F8914309D}" type="slidenum">
              <a:rPr lang="en-US" smtClean="0"/>
              <a:pPr/>
              <a:t>43</a:t>
            </a:fld>
            <a:endParaRPr lang="en-US" smtClean="0"/>
          </a:p>
        </p:txBody>
      </p:sp>
      <p:sp>
        <p:nvSpPr>
          <p:cNvPr id="10240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0AECDD71-EFFD-47E4-A1FF-C9B083CE0195}" type="slidenum">
              <a:rPr lang="en-US" sz="1300"/>
              <a:pPr algn="r" defTabSz="935038"/>
              <a:t>43</a:t>
            </a:fld>
            <a:endParaRPr lang="en-US" sz="1300"/>
          </a:p>
        </p:txBody>
      </p:sp>
      <p:sp>
        <p:nvSpPr>
          <p:cNvPr id="10240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7C76A282-85B1-42C6-A9A0-E34642BE2110}" type="slidenum">
              <a:rPr lang="en-US" sz="1300"/>
              <a:pPr algn="r" defTabSz="935038"/>
              <a:t>43</a:t>
            </a:fld>
            <a:endParaRPr lang="en-US" sz="1300"/>
          </a:p>
        </p:txBody>
      </p:sp>
      <p:sp>
        <p:nvSpPr>
          <p:cNvPr id="102405"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02406"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2115270-F6FE-452F-8858-796731618FAF}" type="slidenum">
              <a:rPr lang="en-US" smtClean="0"/>
              <a:pPr/>
              <a:t>44</a:t>
            </a:fld>
            <a:endParaRPr lang="en-US" smtClean="0"/>
          </a:p>
        </p:txBody>
      </p:sp>
      <p:sp>
        <p:nvSpPr>
          <p:cNvPr id="104451"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9816123D-8C22-4FB4-A08D-E5928995680D}" type="slidenum">
              <a:rPr lang="en-US" sz="1300"/>
              <a:pPr algn="r" defTabSz="935038"/>
              <a:t>44</a:t>
            </a:fld>
            <a:endParaRPr lang="en-US" sz="1300"/>
          </a:p>
        </p:txBody>
      </p:sp>
      <p:sp>
        <p:nvSpPr>
          <p:cNvPr id="10445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6CE941D3-CEDA-42FD-B646-231EE55B9A10}" type="slidenum">
              <a:rPr lang="en-US" sz="1300"/>
              <a:pPr algn="r" defTabSz="935038"/>
              <a:t>44</a:t>
            </a:fld>
            <a:endParaRPr lang="en-US" sz="1300"/>
          </a:p>
        </p:txBody>
      </p:sp>
      <p:sp>
        <p:nvSpPr>
          <p:cNvPr id="104453"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04454"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89CFACE-EFDF-4C4D-89DD-7D52E71E5B2B}" type="slidenum">
              <a:rPr lang="en-US" smtClean="0"/>
              <a:pPr/>
              <a:t>45</a:t>
            </a:fld>
            <a:endParaRPr lang="en-US" smtClean="0"/>
          </a:p>
        </p:txBody>
      </p:sp>
      <p:sp>
        <p:nvSpPr>
          <p:cNvPr id="106499"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9D206E09-E1F4-4091-8FE4-4B80B73CE7F2}" type="slidenum">
              <a:rPr lang="en-US" sz="1300"/>
              <a:pPr algn="r" defTabSz="935038"/>
              <a:t>45</a:t>
            </a:fld>
            <a:endParaRPr lang="en-US" sz="1300"/>
          </a:p>
        </p:txBody>
      </p:sp>
      <p:sp>
        <p:nvSpPr>
          <p:cNvPr id="106500"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5C4FC34A-883B-49A3-AFEA-0BEBB156F9A6}" type="slidenum">
              <a:rPr lang="en-US" sz="1300"/>
              <a:pPr algn="r" defTabSz="935038"/>
              <a:t>45</a:t>
            </a:fld>
            <a:endParaRPr lang="en-US" sz="1300"/>
          </a:p>
        </p:txBody>
      </p:sp>
      <p:sp>
        <p:nvSpPr>
          <p:cNvPr id="106501"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06502"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75F0E30-F1B6-4261-B7F7-C1D2B4CE51BA}" type="slidenum">
              <a:rPr lang="en-US" smtClean="0"/>
              <a:pPr/>
              <a:t>46</a:t>
            </a:fld>
            <a:endParaRPr lang="en-US" smtClean="0"/>
          </a:p>
        </p:txBody>
      </p:sp>
      <p:sp>
        <p:nvSpPr>
          <p:cNvPr id="10854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857D1870-9B0B-4854-9831-D5B4CA0DA946}" type="slidenum">
              <a:rPr lang="en-US" sz="1300"/>
              <a:pPr algn="r" defTabSz="935038"/>
              <a:t>46</a:t>
            </a:fld>
            <a:endParaRPr lang="en-US" sz="1300"/>
          </a:p>
        </p:txBody>
      </p:sp>
      <p:sp>
        <p:nvSpPr>
          <p:cNvPr id="10854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408ACB4F-A001-4914-B2C2-E889380AA7BD}" type="slidenum">
              <a:rPr lang="en-US" sz="1300"/>
              <a:pPr algn="r" defTabSz="935038"/>
              <a:t>46</a:t>
            </a:fld>
            <a:endParaRPr lang="en-US" sz="1300"/>
          </a:p>
        </p:txBody>
      </p:sp>
      <p:sp>
        <p:nvSpPr>
          <p:cNvPr id="108549"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08550"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03DF53A-A8BA-4523-8465-A2E042E163A0}" type="slidenum">
              <a:rPr lang="en-US" smtClean="0"/>
              <a:pPr/>
              <a:t>47</a:t>
            </a:fld>
            <a:endParaRPr lang="en-US" smtClean="0"/>
          </a:p>
        </p:txBody>
      </p:sp>
      <p:sp>
        <p:nvSpPr>
          <p:cNvPr id="110595"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36D6C889-F8B5-42F3-A32C-C23D2171F775}" type="slidenum">
              <a:rPr lang="en-US" sz="1300"/>
              <a:pPr algn="r" defTabSz="935038"/>
              <a:t>47</a:t>
            </a:fld>
            <a:endParaRPr lang="en-US" sz="1300"/>
          </a:p>
        </p:txBody>
      </p:sp>
      <p:sp>
        <p:nvSpPr>
          <p:cNvPr id="11059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9C1DF682-7667-4711-AC17-A054A851D380}" type="slidenum">
              <a:rPr lang="en-US" sz="1300"/>
              <a:pPr algn="r" defTabSz="935038"/>
              <a:t>47</a:t>
            </a:fld>
            <a:endParaRPr lang="en-US" sz="1300"/>
          </a:p>
        </p:txBody>
      </p:sp>
      <p:sp>
        <p:nvSpPr>
          <p:cNvPr id="110597"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10598"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D9017BE-0F51-4077-80BB-CD33E16E4A30}" type="slidenum">
              <a:rPr lang="en-US" smtClean="0"/>
              <a:pPr/>
              <a:t>48</a:t>
            </a:fld>
            <a:endParaRPr lang="en-US" smtClean="0"/>
          </a:p>
        </p:txBody>
      </p:sp>
      <p:sp>
        <p:nvSpPr>
          <p:cNvPr id="11264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3F65FB96-8B3A-409E-828B-E399D3814751}" type="slidenum">
              <a:rPr lang="en-US" sz="1300"/>
              <a:pPr algn="r" defTabSz="935038"/>
              <a:t>48</a:t>
            </a:fld>
            <a:endParaRPr lang="en-US" sz="1300"/>
          </a:p>
        </p:txBody>
      </p:sp>
      <p:sp>
        <p:nvSpPr>
          <p:cNvPr id="11264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A07BE80E-7135-4716-9FB0-C41316EC7398}" type="slidenum">
              <a:rPr lang="en-US" sz="1300"/>
              <a:pPr algn="r" defTabSz="935038"/>
              <a:t>48</a:t>
            </a:fld>
            <a:endParaRPr lang="en-US" sz="1300"/>
          </a:p>
        </p:txBody>
      </p:sp>
      <p:sp>
        <p:nvSpPr>
          <p:cNvPr id="112645"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12646"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E6D906A-516F-4209-BDB6-97B93B216F72}" type="slidenum">
              <a:rPr lang="en-US" smtClean="0"/>
              <a:pPr/>
              <a:t>49</a:t>
            </a:fld>
            <a:endParaRPr lang="en-US" smtClean="0"/>
          </a:p>
        </p:txBody>
      </p:sp>
      <p:sp>
        <p:nvSpPr>
          <p:cNvPr id="114691"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FB61185A-97E2-421E-94C0-68C45776A07E}" type="slidenum">
              <a:rPr lang="en-US" sz="1300"/>
              <a:pPr algn="r" defTabSz="935038"/>
              <a:t>49</a:t>
            </a:fld>
            <a:endParaRPr lang="en-US" sz="1300"/>
          </a:p>
        </p:txBody>
      </p:sp>
      <p:sp>
        <p:nvSpPr>
          <p:cNvPr id="11469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E885369E-E278-4D40-B7F1-EE9B664A8E06}" type="slidenum">
              <a:rPr lang="en-US" sz="1300"/>
              <a:pPr algn="r" defTabSz="935038"/>
              <a:t>49</a:t>
            </a:fld>
            <a:endParaRPr lang="en-US" sz="1300"/>
          </a:p>
        </p:txBody>
      </p:sp>
      <p:sp>
        <p:nvSpPr>
          <p:cNvPr id="114693"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14694"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6F27D6-BACC-4EE3-A053-FD9FA32019FB}" type="slidenum">
              <a:rPr lang="en-US" smtClean="0"/>
              <a:pPr/>
              <a:t>50</a:t>
            </a:fld>
            <a:endParaRPr lang="en-US" smtClean="0"/>
          </a:p>
        </p:txBody>
      </p:sp>
      <p:sp>
        <p:nvSpPr>
          <p:cNvPr id="116739"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2E5075BD-ED54-48BE-97CD-1DEA9DA49470}" type="slidenum">
              <a:rPr lang="en-US" sz="1300"/>
              <a:pPr algn="r" defTabSz="935038"/>
              <a:t>50</a:t>
            </a:fld>
            <a:endParaRPr lang="en-US" sz="1300"/>
          </a:p>
        </p:txBody>
      </p:sp>
      <p:sp>
        <p:nvSpPr>
          <p:cNvPr id="116740"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32C40734-CEFC-4CA9-A0A0-E6964C137774}" type="slidenum">
              <a:rPr lang="en-US" sz="1300"/>
              <a:pPr algn="r" defTabSz="935038"/>
              <a:t>50</a:t>
            </a:fld>
            <a:endParaRPr lang="en-US" sz="1300"/>
          </a:p>
        </p:txBody>
      </p:sp>
      <p:sp>
        <p:nvSpPr>
          <p:cNvPr id="116741"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16742"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5E7A02E-599D-4C15-8EB6-1903B2DA252C}" type="slidenum">
              <a:rPr lang="en-US" smtClean="0"/>
              <a:pPr/>
              <a:t>51</a:t>
            </a:fld>
            <a:endParaRPr lang="en-US" smtClean="0"/>
          </a:p>
        </p:txBody>
      </p:sp>
      <p:sp>
        <p:nvSpPr>
          <p:cNvPr id="11878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6A930FE1-902B-4C79-B139-AD912A321D32}" type="slidenum">
              <a:rPr lang="en-US" sz="1300"/>
              <a:pPr algn="r" defTabSz="935038"/>
              <a:t>51</a:t>
            </a:fld>
            <a:endParaRPr lang="en-US" sz="1300"/>
          </a:p>
        </p:txBody>
      </p:sp>
      <p:sp>
        <p:nvSpPr>
          <p:cNvPr id="11878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ED356B39-681A-4828-A7EB-5FD3461F34DC}" type="slidenum">
              <a:rPr lang="en-US" sz="1300"/>
              <a:pPr algn="r" defTabSz="935038"/>
              <a:t>51</a:t>
            </a:fld>
            <a:endParaRPr lang="en-US" sz="1300"/>
          </a:p>
        </p:txBody>
      </p:sp>
      <p:sp>
        <p:nvSpPr>
          <p:cNvPr id="118789"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18790"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1FD42B2-BA79-4A98-9FA6-A3C685A44D22}" type="slidenum">
              <a:rPr lang="en-US" smtClean="0"/>
              <a:pPr/>
              <a:t>52</a:t>
            </a:fld>
            <a:endParaRPr lang="en-US" smtClean="0"/>
          </a:p>
        </p:txBody>
      </p:sp>
      <p:sp>
        <p:nvSpPr>
          <p:cNvPr id="120835"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44A88982-FD90-4740-B5DD-1C7BCFD29B41}" type="slidenum">
              <a:rPr lang="en-US" sz="1300"/>
              <a:pPr algn="r" defTabSz="935038"/>
              <a:t>52</a:t>
            </a:fld>
            <a:endParaRPr lang="en-US" sz="1300"/>
          </a:p>
        </p:txBody>
      </p:sp>
      <p:sp>
        <p:nvSpPr>
          <p:cNvPr id="12083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451B8707-DA42-449E-AC3F-154092B11364}" type="slidenum">
              <a:rPr lang="en-US" sz="1300"/>
              <a:pPr algn="r" defTabSz="935038"/>
              <a:t>52</a:t>
            </a:fld>
            <a:endParaRPr lang="en-US" sz="1300"/>
          </a:p>
        </p:txBody>
      </p:sp>
      <p:sp>
        <p:nvSpPr>
          <p:cNvPr id="120837"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20838"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16E99B2-2E95-48B0-B30E-632B38B8D8B0}" type="slidenum">
              <a:rPr lang="en-US" smtClean="0"/>
              <a:pPr/>
              <a:t>5</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DB565FF-1C9C-48FE-A69E-3FAB19A5CEC4}" type="slidenum">
              <a:rPr lang="en-US" smtClean="0"/>
              <a:pPr/>
              <a:t>53</a:t>
            </a:fld>
            <a:endParaRPr lang="en-US" smtClean="0"/>
          </a:p>
        </p:txBody>
      </p:sp>
      <p:sp>
        <p:nvSpPr>
          <p:cNvPr id="12288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D4CAA79D-8340-4129-8877-158E0CACBFD5}" type="slidenum">
              <a:rPr lang="en-US" sz="1300"/>
              <a:pPr algn="r" defTabSz="935038"/>
              <a:t>53</a:t>
            </a:fld>
            <a:endParaRPr lang="en-US" sz="1300"/>
          </a:p>
        </p:txBody>
      </p:sp>
      <p:sp>
        <p:nvSpPr>
          <p:cNvPr id="12288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9A36069A-4BF4-431B-A513-4A5FC6DE0CD1}" type="slidenum">
              <a:rPr lang="en-US" sz="1300"/>
              <a:pPr algn="r" defTabSz="935038"/>
              <a:t>53</a:t>
            </a:fld>
            <a:endParaRPr lang="en-US" sz="1300"/>
          </a:p>
        </p:txBody>
      </p:sp>
      <p:sp>
        <p:nvSpPr>
          <p:cNvPr id="122885"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22886"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280D6F6-D609-4012-B6F2-80700D6F219D}" type="slidenum">
              <a:rPr lang="en-US" smtClean="0"/>
              <a:pPr/>
              <a:t>54</a:t>
            </a:fld>
            <a:endParaRPr lang="en-US" smtClean="0"/>
          </a:p>
        </p:txBody>
      </p:sp>
      <p:sp>
        <p:nvSpPr>
          <p:cNvPr id="124931"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7D987BE3-D217-4F32-9FC0-5929680C890A}" type="slidenum">
              <a:rPr lang="en-US" sz="1300"/>
              <a:pPr algn="r" defTabSz="935038"/>
              <a:t>54</a:t>
            </a:fld>
            <a:endParaRPr lang="en-US" sz="1300"/>
          </a:p>
        </p:txBody>
      </p:sp>
      <p:sp>
        <p:nvSpPr>
          <p:cNvPr id="12493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35FC41EA-E62C-4515-9BFE-32564D8F6ECF}" type="slidenum">
              <a:rPr lang="en-US" sz="1300"/>
              <a:pPr algn="r" defTabSz="935038"/>
              <a:t>54</a:t>
            </a:fld>
            <a:endParaRPr lang="en-US" sz="1300"/>
          </a:p>
        </p:txBody>
      </p:sp>
      <p:sp>
        <p:nvSpPr>
          <p:cNvPr id="124933"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24934"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C1EBF1B-279B-4A12-98B9-E66F00C5CF23}" type="slidenum">
              <a:rPr lang="en-US" smtClean="0"/>
              <a:pPr/>
              <a:t>55</a:t>
            </a:fld>
            <a:endParaRPr lang="en-US" smtClean="0"/>
          </a:p>
        </p:txBody>
      </p:sp>
      <p:sp>
        <p:nvSpPr>
          <p:cNvPr id="126979"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5128B72E-6B75-47B1-8AF1-6DCB6456E5A0}" type="slidenum">
              <a:rPr lang="en-US" sz="1300"/>
              <a:pPr algn="r" defTabSz="935038"/>
              <a:t>55</a:t>
            </a:fld>
            <a:endParaRPr lang="en-US" sz="1300"/>
          </a:p>
        </p:txBody>
      </p:sp>
      <p:sp>
        <p:nvSpPr>
          <p:cNvPr id="126980"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2" tIns="46801" rIns="93602" bIns="46801" anchor="b"/>
          <a:lstStyle/>
          <a:p>
            <a:pPr algn="r" defTabSz="935038"/>
            <a:fld id="{FEFB625F-AD89-4503-847B-86D5C0698439}" type="slidenum">
              <a:rPr lang="en-US" sz="1300"/>
              <a:pPr algn="r" defTabSz="935038"/>
              <a:t>55</a:t>
            </a:fld>
            <a:endParaRPr lang="en-US" sz="1300"/>
          </a:p>
        </p:txBody>
      </p:sp>
      <p:sp>
        <p:nvSpPr>
          <p:cNvPr id="126981"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2" tIns="46801" rIns="93602" bIns="46801" anchor="ctr"/>
          <a:lstStyle/>
          <a:p>
            <a:pPr defTabSz="935038"/>
            <a:endParaRPr lang="en-US" b="0"/>
          </a:p>
        </p:txBody>
      </p:sp>
      <p:sp>
        <p:nvSpPr>
          <p:cNvPr id="126982" name="Text Box 3"/>
          <p:cNvSpPr>
            <a:spLocks noGrp="1" noChangeArrowheads="1"/>
          </p:cNvSpPr>
          <p:nvPr>
            <p:ph type="body"/>
          </p:nvPr>
        </p:nvSpPr>
        <p:spPr>
          <a:xfrm>
            <a:off x="701675" y="4454525"/>
            <a:ext cx="5607050" cy="284163"/>
          </a:xfrm>
          <a:noFill/>
          <a:ln/>
        </p:spPr>
        <p:txBody>
          <a:bodyPr lIns="93668" tIns="46654" rIns="93668" bIns="46654">
            <a:spAutoFit/>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6D81DE5D-A0DE-4924-B604-CDC5B1CA79AD}" type="slidenum">
              <a:rPr lang="en-US" sz="1300" b="0"/>
              <a:pPr algn="r" defTabSz="936625"/>
              <a:t>56</a:t>
            </a:fld>
            <a:endParaRPr lang="en-US" sz="1300" b="0"/>
          </a:p>
        </p:txBody>
      </p:sp>
      <p:sp>
        <p:nvSpPr>
          <p:cNvPr id="12902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59FA8F1B-94F0-4A4E-86D3-F56ACA43D5D9}" type="slidenum">
              <a:rPr lang="en-US" sz="1300" b="0"/>
              <a:pPr algn="r" defTabSz="936625"/>
              <a:t>56</a:t>
            </a:fld>
            <a:endParaRPr lang="en-US" sz="1300" b="0"/>
          </a:p>
        </p:txBody>
      </p:sp>
      <p:sp>
        <p:nvSpPr>
          <p:cNvPr id="129028"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F7F15ACE-C7EB-43BD-9F4C-77C8A86442E1}" type="slidenum">
              <a:rPr lang="en-US" sz="1300" b="0"/>
              <a:pPr algn="r" defTabSz="936625"/>
              <a:t>56</a:t>
            </a:fld>
            <a:endParaRPr lang="en-US" sz="1300" b="0"/>
          </a:p>
        </p:txBody>
      </p:sp>
      <p:sp>
        <p:nvSpPr>
          <p:cNvPr id="129029"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7" tIns="46804" rIns="93607" bIns="46804" anchor="ctr"/>
          <a:lstStyle/>
          <a:p>
            <a:pPr defTabSz="936625"/>
            <a:endParaRPr lang="en-US" b="0"/>
          </a:p>
        </p:txBody>
      </p:sp>
      <p:sp>
        <p:nvSpPr>
          <p:cNvPr id="129030" name="Text Box 3"/>
          <p:cNvSpPr>
            <a:spLocks noGrp="1" noChangeArrowheads="1"/>
          </p:cNvSpPr>
          <p:nvPr>
            <p:ph type="body"/>
          </p:nvPr>
        </p:nvSpPr>
        <p:spPr>
          <a:xfrm>
            <a:off x="701675" y="4454525"/>
            <a:ext cx="5607050" cy="182563"/>
          </a:xfrm>
          <a:noFill/>
          <a:ln/>
        </p:spPr>
        <p:txBody>
          <a:bodyPr lIns="93674" tIns="46656" rIns="93674" bIns="46656">
            <a:spAutoFit/>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DE00F7B6-981C-4780-814D-A7B4F16ECA9A}" type="slidenum">
              <a:rPr lang="en-US" sz="1300" b="0"/>
              <a:pPr algn="r" defTabSz="936625"/>
              <a:t>57</a:t>
            </a:fld>
            <a:endParaRPr lang="en-US" sz="1300" b="0"/>
          </a:p>
        </p:txBody>
      </p:sp>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xfrm>
            <a:off x="935038" y="4451350"/>
            <a:ext cx="5140325" cy="4217988"/>
          </a:xfrm>
          <a:noFill/>
          <a:ln/>
        </p:spPr>
        <p:txBody>
          <a:bodyPr lIns="93616" tIns="46808" rIns="93616" bIns="46808"/>
          <a:lstStyle/>
          <a:p>
            <a:pPr eaLnBrk="1" hangingPunct="1"/>
            <a:endParaRPr lang="en-US" smtClean="0"/>
          </a:p>
        </p:txBody>
      </p:sp>
      <p:sp>
        <p:nvSpPr>
          <p:cNvPr id="131076" name="Slide Number Placeholder 3"/>
          <p:cNvSpPr txBox="1">
            <a:spLocks noGrp="1"/>
          </p:cNvSpPr>
          <p:nvPr/>
        </p:nvSpPr>
        <p:spPr bwMode="auto">
          <a:xfrm>
            <a:off x="3971925" y="8904288"/>
            <a:ext cx="3038475" cy="468312"/>
          </a:xfrm>
          <a:prstGeom prst="rect">
            <a:avLst/>
          </a:prstGeom>
          <a:noFill/>
          <a:ln w="9525">
            <a:noFill/>
            <a:miter lim="800000"/>
            <a:headEnd/>
            <a:tailEnd/>
          </a:ln>
        </p:spPr>
        <p:txBody>
          <a:bodyPr lIns="93616" tIns="46808" rIns="93616" bIns="46808" anchor="b"/>
          <a:lstStyle/>
          <a:p>
            <a:pPr algn="r" defTabSz="936625" eaLnBrk="0" hangingPunct="0"/>
            <a:fld id="{88C5E35A-1613-4601-A0E7-AE5C47904BA3}" type="slidenum">
              <a:rPr lang="en-US" sz="1200" b="0">
                <a:latin typeface="Times New Roman" pitchFamily="18" charset="0"/>
              </a:rPr>
              <a:pPr algn="r" defTabSz="936625" eaLnBrk="0" hangingPunct="0"/>
              <a:t>57</a:t>
            </a:fld>
            <a:endParaRPr lang="en-US" sz="1200" b="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FC46C8A1-EDCD-4FBF-BD38-B5A267D5626B}" type="slidenum">
              <a:rPr lang="en-US" sz="1300" b="0"/>
              <a:pPr algn="r" defTabSz="936625"/>
              <a:t>58</a:t>
            </a:fld>
            <a:endParaRPr lang="en-US" sz="1300" b="0"/>
          </a:p>
        </p:txBody>
      </p:sp>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xfrm>
            <a:off x="935038" y="4451350"/>
            <a:ext cx="5140325" cy="4217988"/>
          </a:xfrm>
          <a:noFill/>
          <a:ln/>
        </p:spPr>
        <p:txBody>
          <a:bodyPr lIns="93616" tIns="46808" rIns="93616" bIns="46808"/>
          <a:lstStyle/>
          <a:p>
            <a:pPr eaLnBrk="1" hangingPunct="1"/>
            <a:r>
              <a:rPr lang="en-US" smtClean="0"/>
              <a:t>Objectives:</a:t>
            </a:r>
          </a:p>
          <a:p>
            <a:pPr eaLnBrk="1" hangingPunct="1"/>
            <a:endParaRPr lang="en-US" smtClean="0"/>
          </a:p>
          <a:p>
            <a:pPr eaLnBrk="1" hangingPunct="1">
              <a:buFont typeface="Wingdings" pitchFamily="2" charset="2"/>
              <a:buChar char="Ø"/>
            </a:pPr>
            <a:r>
              <a:rPr lang="en-US" smtClean="0"/>
              <a:t>EIPC will provide an integrated, interconnection-wide view of regional plans and provide analysis identifying any gaps relative to state, provincial, regional or federal policy goals.  This analysis may extend to examining the effectiveness and system impacts of a variety of transmission alternatives</a:t>
            </a:r>
          </a:p>
          <a:p>
            <a:pPr eaLnBrk="1" hangingPunct="1">
              <a:buFont typeface="Wingdings" pitchFamily="2" charset="2"/>
              <a:buChar char="Ø"/>
            </a:pPr>
            <a:r>
              <a:rPr lang="en-US" smtClean="0"/>
              <a:t>EIPC will use an open and transparent process with a grass-roots approach to the roll-up of regional plans, consistent with FERC Order 890 principles and existing processes</a:t>
            </a:r>
          </a:p>
          <a:p>
            <a:pPr eaLnBrk="1" hangingPunct="1">
              <a:buFont typeface="Wingdings" pitchFamily="2" charset="2"/>
              <a:buChar char="Ø"/>
            </a:pPr>
            <a:r>
              <a:rPr lang="en-US" smtClean="0">
                <a:solidFill>
                  <a:srgbClr val="000000"/>
                </a:solidFill>
              </a:rPr>
              <a:t>EIPC will not determine cost allocation, will not deal with siting or permitting issues, and will not set or influence energy policy</a:t>
            </a:r>
          </a:p>
          <a:p>
            <a:pPr eaLnBrk="1" hangingPunct="1"/>
            <a:endParaRPr lang="en-US" smtClean="0"/>
          </a:p>
        </p:txBody>
      </p:sp>
      <p:sp>
        <p:nvSpPr>
          <p:cNvPr id="133124" name="Slide Number Placeholder 3"/>
          <p:cNvSpPr txBox="1">
            <a:spLocks noGrp="1"/>
          </p:cNvSpPr>
          <p:nvPr/>
        </p:nvSpPr>
        <p:spPr bwMode="auto">
          <a:xfrm>
            <a:off x="3971925" y="8904288"/>
            <a:ext cx="3038475" cy="468312"/>
          </a:xfrm>
          <a:prstGeom prst="rect">
            <a:avLst/>
          </a:prstGeom>
          <a:noFill/>
          <a:ln w="9525">
            <a:noFill/>
            <a:miter lim="800000"/>
            <a:headEnd/>
            <a:tailEnd/>
          </a:ln>
        </p:spPr>
        <p:txBody>
          <a:bodyPr lIns="93616" tIns="46808" rIns="93616" bIns="46808" anchor="b"/>
          <a:lstStyle/>
          <a:p>
            <a:pPr algn="r" defTabSz="936625" eaLnBrk="0" hangingPunct="0"/>
            <a:fld id="{884F44F4-0BB0-432E-A974-3C3AFEA77C16}" type="slidenum">
              <a:rPr lang="en-US" sz="1200" b="0">
                <a:latin typeface="Times New Roman" pitchFamily="18" charset="0"/>
              </a:rPr>
              <a:pPr algn="r" defTabSz="936625" eaLnBrk="0" hangingPunct="0"/>
              <a:t>58</a:t>
            </a:fld>
            <a:endParaRPr lang="en-US" sz="1200" b="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91DDB665-30A1-4FD6-9F5C-6979A64D30D1}" type="slidenum">
              <a:rPr lang="en-US" sz="1300" b="0"/>
              <a:pPr algn="r" defTabSz="936625"/>
              <a:t>59</a:t>
            </a:fld>
            <a:endParaRPr lang="en-US" sz="1300" b="0"/>
          </a:p>
        </p:txBody>
      </p:sp>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35172" name="Slide Number Placeholder 3"/>
          <p:cNvSpPr txBox="1">
            <a:spLocks noGrp="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8C9F39A8-4C29-45BC-A606-BDBF8AD3C815}" type="slidenum">
              <a:rPr lang="en-US" sz="1300" b="0"/>
              <a:pPr algn="r" defTabSz="936625"/>
              <a:t>59</a:t>
            </a:fld>
            <a:endParaRPr lang="en-US" sz="1300" b="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C0A57A33-931B-43C9-9C0C-433172C66452}" type="slidenum">
              <a:rPr lang="en-US" sz="1300" b="0"/>
              <a:pPr algn="r" defTabSz="936625"/>
              <a:t>60</a:t>
            </a:fld>
            <a:endParaRPr lang="en-US" sz="1300" b="0"/>
          </a:p>
        </p:txBody>
      </p:sp>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xfrm>
            <a:off x="935038" y="4451350"/>
            <a:ext cx="5140325" cy="4217988"/>
          </a:xfrm>
          <a:noFill/>
          <a:ln/>
        </p:spPr>
        <p:txBody>
          <a:bodyPr lIns="93616" tIns="46808" rIns="93616" bIns="46808"/>
          <a:lstStyle/>
          <a:p>
            <a:pPr eaLnBrk="1" hangingPunct="1"/>
            <a:endParaRPr lang="en-US" smtClean="0"/>
          </a:p>
        </p:txBody>
      </p:sp>
      <p:sp>
        <p:nvSpPr>
          <p:cNvPr id="137220" name="Slide Number Placeholder 3"/>
          <p:cNvSpPr txBox="1">
            <a:spLocks noGrp="1"/>
          </p:cNvSpPr>
          <p:nvPr/>
        </p:nvSpPr>
        <p:spPr bwMode="auto">
          <a:xfrm>
            <a:off x="3971925" y="8904288"/>
            <a:ext cx="3038475" cy="468312"/>
          </a:xfrm>
          <a:prstGeom prst="rect">
            <a:avLst/>
          </a:prstGeom>
          <a:noFill/>
          <a:ln w="9525">
            <a:noFill/>
            <a:miter lim="800000"/>
            <a:headEnd/>
            <a:tailEnd/>
          </a:ln>
        </p:spPr>
        <p:txBody>
          <a:bodyPr lIns="93616" tIns="46808" rIns="93616" bIns="46808" anchor="b"/>
          <a:lstStyle/>
          <a:p>
            <a:pPr algn="r" defTabSz="936625" eaLnBrk="0" hangingPunct="0"/>
            <a:fld id="{F4E04582-DAFF-4094-BE4E-D44C1ACB516E}" type="slidenum">
              <a:rPr lang="en-US" sz="1200" b="0">
                <a:latin typeface="Times New Roman" pitchFamily="18" charset="0"/>
              </a:rPr>
              <a:pPr algn="r" defTabSz="936625" eaLnBrk="0" hangingPunct="0"/>
              <a:t>60</a:t>
            </a:fld>
            <a:endParaRPr lang="en-US" sz="1200" b="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D5A3DDB2-5C45-4F6B-BA4B-4737922E8DB8}" type="slidenum">
              <a:rPr lang="en-US" sz="1300" b="0"/>
              <a:pPr algn="r" defTabSz="936625"/>
              <a:t>61</a:t>
            </a:fld>
            <a:endParaRPr lang="en-US" sz="1300" b="0"/>
          </a:p>
        </p:txBody>
      </p:sp>
      <p:sp>
        <p:nvSpPr>
          <p:cNvPr id="13926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E721C6BF-6B57-4006-AC59-9223478912FD}" type="slidenum">
              <a:rPr lang="en-US" sz="1300" b="0"/>
              <a:pPr algn="r" defTabSz="936625"/>
              <a:t>61</a:t>
            </a:fld>
            <a:endParaRPr lang="en-US" sz="1300" b="0"/>
          </a:p>
        </p:txBody>
      </p:sp>
      <p:sp>
        <p:nvSpPr>
          <p:cNvPr id="139268" name="Rectangle 2"/>
          <p:cNvSpPr>
            <a:spLocks noGrp="1" noRot="1" noChangeAspect="1" noChangeArrowheads="1" noTextEdit="1"/>
          </p:cNvSpPr>
          <p:nvPr>
            <p:ph type="sldImg"/>
          </p:nvPr>
        </p:nvSpPr>
        <p:spPr>
          <a:xfrm>
            <a:off x="1162050" y="703263"/>
            <a:ext cx="4687888" cy="3516312"/>
          </a:xfrm>
          <a:ln/>
        </p:spPr>
      </p:sp>
      <p:sp>
        <p:nvSpPr>
          <p:cNvPr id="139269" name="Rectangle 3"/>
          <p:cNvSpPr>
            <a:spLocks noGrp="1" noChangeArrowheads="1"/>
          </p:cNvSpPr>
          <p:nvPr>
            <p:ph type="body" idx="1"/>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a:ln/>
        </p:spPr>
        <p:txBody>
          <a:bodyPr lIns="93603" tIns="46801" rIns="93603" bIns="46801"/>
          <a:lstStyle/>
          <a:p>
            <a:endParaRPr lang="en-US" smtClean="0"/>
          </a:p>
        </p:txBody>
      </p:sp>
      <p:sp>
        <p:nvSpPr>
          <p:cNvPr id="141315" name="Slide Number Placeholder 3"/>
          <p:cNvSpPr txBox="1">
            <a:spLocks noGrp="1"/>
          </p:cNvSpPr>
          <p:nvPr/>
        </p:nvSpPr>
        <p:spPr bwMode="auto">
          <a:xfrm>
            <a:off x="3970338" y="8902700"/>
            <a:ext cx="3038475" cy="468313"/>
          </a:xfrm>
          <a:prstGeom prst="rect">
            <a:avLst/>
          </a:prstGeom>
          <a:noFill/>
          <a:ln w="9525">
            <a:noFill/>
            <a:miter lim="800000"/>
            <a:headEnd/>
            <a:tailEnd/>
          </a:ln>
        </p:spPr>
        <p:txBody>
          <a:bodyPr lIns="93603" tIns="46801" rIns="93603" bIns="46801" anchor="b"/>
          <a:lstStyle/>
          <a:p>
            <a:pPr algn="r" defTabSz="936625"/>
            <a:fld id="{D9DED95C-64B8-4344-AC80-AA1CB1C5EB19}" type="slidenum">
              <a:rPr lang="en-US" sz="1200"/>
              <a:pPr algn="r" defTabSz="936625"/>
              <a:t>62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17C8D2EF-51AF-4DA2-882D-00FEDE777F27}" type="slidenum">
              <a:rPr lang="en-US" smtClean="0"/>
              <a:pPr/>
              <a:t>6</a:t>
            </a:fld>
            <a:endParaRPr lang="en-U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buFontTx/>
              <a:buChar char="•"/>
            </a:pPr>
            <a:r>
              <a:rPr lang="en-US" smtClean="0"/>
              <a:t>This is our fifth collaborative study, the first being the 2006 Collaborative Study.</a:t>
            </a:r>
          </a:p>
          <a:p>
            <a:pPr eaLnBrk="1" hangingPunct="1">
              <a:buFontTx/>
              <a:buChar char="•"/>
            </a:pPr>
            <a:r>
              <a:rPr lang="en-US" smtClean="0"/>
              <a:t>Every year as part of the process to develop that year’s study, the Participants share information about their load and resource projections.  We have completed the tasks of gathering and verifying the load forecasts and resources, as well as the resource dispatch order, that will be used in this year’s study.</a:t>
            </a:r>
          </a:p>
          <a:p>
            <a:pPr eaLnBrk="1" hangingPunct="1">
              <a:buFontTx/>
              <a:buChar char="•"/>
            </a:pPr>
            <a:r>
              <a:rPr lang="en-US" smtClean="0"/>
              <a:t>We have also completed the update and coordination of the interchange between the Duke and Progress control areas and other neighboring control areas.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a:ln/>
        </p:spPr>
      </p:sp>
      <p:sp>
        <p:nvSpPr>
          <p:cNvPr id="143362" name="Notes Placeholder 2"/>
          <p:cNvSpPr>
            <a:spLocks noGrp="1"/>
          </p:cNvSpPr>
          <p:nvPr>
            <p:ph type="body" idx="1"/>
          </p:nvPr>
        </p:nvSpPr>
        <p:spPr>
          <a:noFill/>
          <a:ln/>
        </p:spPr>
        <p:txBody>
          <a:bodyPr lIns="93603" tIns="46801" rIns="93603" bIns="46801"/>
          <a:lstStyle/>
          <a:p>
            <a:endParaRPr lang="en-US" smtClean="0"/>
          </a:p>
        </p:txBody>
      </p:sp>
      <p:sp>
        <p:nvSpPr>
          <p:cNvPr id="143363" name="Slide Number Placeholder 3"/>
          <p:cNvSpPr txBox="1">
            <a:spLocks noGrp="1"/>
          </p:cNvSpPr>
          <p:nvPr/>
        </p:nvSpPr>
        <p:spPr bwMode="auto">
          <a:xfrm>
            <a:off x="3970338" y="8902700"/>
            <a:ext cx="3038475" cy="468313"/>
          </a:xfrm>
          <a:prstGeom prst="rect">
            <a:avLst/>
          </a:prstGeom>
          <a:noFill/>
          <a:ln w="9525">
            <a:noFill/>
            <a:miter lim="800000"/>
            <a:headEnd/>
            <a:tailEnd/>
          </a:ln>
        </p:spPr>
        <p:txBody>
          <a:bodyPr lIns="93603" tIns="46801" rIns="93603" bIns="46801" anchor="b"/>
          <a:lstStyle/>
          <a:p>
            <a:pPr algn="r" defTabSz="936625"/>
            <a:fld id="{BBB5B73D-5FB4-4708-B883-BCB35C746FB0}" type="slidenum">
              <a:rPr lang="en-US" sz="1200"/>
              <a:pPr algn="r" defTabSz="936625"/>
              <a:t>63</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a:ln/>
        </p:spPr>
      </p:sp>
      <p:sp>
        <p:nvSpPr>
          <p:cNvPr id="145410" name="Notes Placeholder 2"/>
          <p:cNvSpPr>
            <a:spLocks noGrp="1"/>
          </p:cNvSpPr>
          <p:nvPr>
            <p:ph type="body" idx="1"/>
          </p:nvPr>
        </p:nvSpPr>
        <p:spPr>
          <a:noFill/>
          <a:ln/>
        </p:spPr>
        <p:txBody>
          <a:bodyPr lIns="93603" tIns="46801" rIns="93603" bIns="46801"/>
          <a:lstStyle/>
          <a:p>
            <a:r>
              <a:rPr lang="en-US" smtClean="0"/>
              <a:t>Team working to address comments </a:t>
            </a:r>
          </a:p>
        </p:txBody>
      </p:sp>
      <p:sp>
        <p:nvSpPr>
          <p:cNvPr id="145411" name="Slide Number Placeholder 3"/>
          <p:cNvSpPr txBox="1">
            <a:spLocks noGrp="1"/>
          </p:cNvSpPr>
          <p:nvPr/>
        </p:nvSpPr>
        <p:spPr bwMode="auto">
          <a:xfrm>
            <a:off x="3970338" y="8902700"/>
            <a:ext cx="3038475" cy="468313"/>
          </a:xfrm>
          <a:prstGeom prst="rect">
            <a:avLst/>
          </a:prstGeom>
          <a:noFill/>
          <a:ln w="9525">
            <a:noFill/>
            <a:miter lim="800000"/>
            <a:headEnd/>
            <a:tailEnd/>
          </a:ln>
        </p:spPr>
        <p:txBody>
          <a:bodyPr lIns="93603" tIns="46801" rIns="93603" bIns="46801" anchor="b"/>
          <a:lstStyle/>
          <a:p>
            <a:pPr algn="r" defTabSz="936625"/>
            <a:fld id="{ABBA6EB1-6560-4440-B7D5-919A60192380}" type="slidenum">
              <a:rPr lang="en-US" sz="1200"/>
              <a:pPr algn="r" defTabSz="936625"/>
              <a:t>64</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38E9C2AE-6B81-410D-A06A-8A563879C11A}" type="slidenum">
              <a:rPr lang="en-US" sz="1300" b="0"/>
              <a:pPr algn="r" defTabSz="936625"/>
              <a:t>67</a:t>
            </a:fld>
            <a:endParaRPr lang="en-US" sz="1300" b="0"/>
          </a:p>
        </p:txBody>
      </p:sp>
      <p:sp>
        <p:nvSpPr>
          <p:cNvPr id="14950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279260E5-9218-4FB9-B709-C861FFCAEC2A}" type="slidenum">
              <a:rPr lang="en-US" sz="1300" b="0"/>
              <a:pPr algn="r" defTabSz="936625"/>
              <a:t>67</a:t>
            </a:fld>
            <a:endParaRPr lang="en-US" sz="1300" b="0"/>
          </a:p>
        </p:txBody>
      </p:sp>
      <p:sp>
        <p:nvSpPr>
          <p:cNvPr id="149508" name="Rectangle 2"/>
          <p:cNvSpPr>
            <a:spLocks noGrp="1" noRot="1" noChangeAspect="1" noChangeArrowheads="1" noTextEdit="1"/>
          </p:cNvSpPr>
          <p:nvPr>
            <p:ph type="sldImg"/>
          </p:nvPr>
        </p:nvSpPr>
        <p:spPr>
          <a:xfrm>
            <a:off x="1162050" y="703263"/>
            <a:ext cx="4687888" cy="3516312"/>
          </a:xfrm>
          <a:ln/>
        </p:spPr>
      </p:sp>
      <p:sp>
        <p:nvSpPr>
          <p:cNvPr id="149509" name="Rectangle 3"/>
          <p:cNvSpPr>
            <a:spLocks noGrp="1" noChangeArrowheads="1"/>
          </p:cNvSpPr>
          <p:nvPr>
            <p:ph type="body" idx="1"/>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E40C2019-18E0-4205-8E9A-45B870CDC001}" type="slidenum">
              <a:rPr lang="en-US" sz="1300" b="0"/>
              <a:pPr algn="r" defTabSz="936625"/>
              <a:t>68</a:t>
            </a:fld>
            <a:endParaRPr lang="en-US" sz="1300" b="0"/>
          </a:p>
        </p:txBody>
      </p:sp>
      <p:sp>
        <p:nvSpPr>
          <p:cNvPr id="151555"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DAE20FDF-B507-49BD-94D9-9A0EF48FCC80}" type="slidenum">
              <a:rPr lang="en-US" sz="1300" b="0"/>
              <a:pPr algn="r" defTabSz="936625"/>
              <a:t>68</a:t>
            </a:fld>
            <a:endParaRPr lang="en-US" sz="1300" b="0"/>
          </a:p>
        </p:txBody>
      </p:sp>
      <p:sp>
        <p:nvSpPr>
          <p:cNvPr id="151556"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81785962-909D-42FB-AD9B-392076BE3A4D}" type="slidenum">
              <a:rPr lang="en-US" sz="1300" b="0"/>
              <a:pPr algn="r" defTabSz="936625"/>
              <a:t>68</a:t>
            </a:fld>
            <a:endParaRPr lang="en-US" sz="1300" b="0"/>
          </a:p>
        </p:txBody>
      </p:sp>
      <p:sp>
        <p:nvSpPr>
          <p:cNvPr id="151557"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A140C28A-71BA-487D-8BA6-8D91B1960B36}" type="slidenum">
              <a:rPr lang="en-US" sz="1300" b="0"/>
              <a:pPr algn="r" defTabSz="936625"/>
              <a:t>68</a:t>
            </a:fld>
            <a:endParaRPr lang="en-US" sz="1300" b="0"/>
          </a:p>
        </p:txBody>
      </p:sp>
      <p:sp>
        <p:nvSpPr>
          <p:cNvPr id="151558" name="Text Box 2"/>
          <p:cNvSpPr txBox="1">
            <a:spLocks noChangeArrowheads="1"/>
          </p:cNvSpPr>
          <p:nvPr/>
        </p:nvSpPr>
        <p:spPr bwMode="auto">
          <a:xfrm>
            <a:off x="1182688" y="703263"/>
            <a:ext cx="4648200" cy="3514725"/>
          </a:xfrm>
          <a:prstGeom prst="rect">
            <a:avLst/>
          </a:prstGeom>
          <a:solidFill>
            <a:srgbClr val="FFFFFF"/>
          </a:solidFill>
          <a:ln w="9525">
            <a:solidFill>
              <a:srgbClr val="000000"/>
            </a:solidFill>
            <a:miter lim="800000"/>
            <a:headEnd/>
            <a:tailEnd/>
          </a:ln>
        </p:spPr>
        <p:txBody>
          <a:bodyPr wrap="none" lIns="93607" tIns="46804" rIns="93607" bIns="46804" anchor="ctr"/>
          <a:lstStyle/>
          <a:p>
            <a:pPr defTabSz="936625"/>
            <a:endParaRPr lang="en-US" b="0"/>
          </a:p>
        </p:txBody>
      </p:sp>
      <p:sp>
        <p:nvSpPr>
          <p:cNvPr id="151559" name="Text Box 3"/>
          <p:cNvSpPr>
            <a:spLocks noGrp="1" noChangeArrowheads="1"/>
          </p:cNvSpPr>
          <p:nvPr>
            <p:ph type="body"/>
          </p:nvPr>
        </p:nvSpPr>
        <p:spPr>
          <a:xfrm>
            <a:off x="701675" y="4454525"/>
            <a:ext cx="5607050" cy="182563"/>
          </a:xfrm>
          <a:noFill/>
          <a:ln/>
        </p:spPr>
        <p:txBody>
          <a:bodyPr lIns="93674" tIns="46656" rIns="93674" bIns="46656">
            <a:spAutoFit/>
          </a:bodyPr>
          <a:lstStyle/>
          <a:p>
            <a:pPr eaLnBrk="1" hangingPunct="1"/>
            <a:endParaRPr lang="en-US" smtClean="0"/>
          </a:p>
          <a:p>
            <a:pPr eaLnBrk="1" hangingPunct="1"/>
            <a:r>
              <a:rPr lang="en-US" smtClean="0"/>
              <a:t>Recent FERC orders/NOPR’s on relay loadability (which affect planning practices), footnote b/NCLL, TPL-002 R1.3.10,  &amp; BES definition.  SDT has prepared footnote b response for ballot.</a:t>
            </a:r>
          </a:p>
          <a:p>
            <a:pPr eaLnBrk="1" hangingPunct="1"/>
            <a:endParaRPr lang="en-US" smtClean="0"/>
          </a:p>
          <a:p>
            <a:pPr eaLnBrk="1" hangingPunct="1"/>
            <a:r>
              <a:rPr lang="en-US" smtClean="0"/>
              <a:t>FERC issued NOPR on NERC Rules of Procedure and ability of industry to vote down a FERC order.</a:t>
            </a:r>
          </a:p>
          <a:p>
            <a:pPr eaLnBrk="1" hangingPunct="1"/>
            <a:endParaRPr lang="en-US" smtClean="0"/>
          </a:p>
          <a:p>
            <a:pPr eaLnBrk="1" hangingPunct="1"/>
            <a:r>
              <a:rPr lang="en-US" smtClean="0"/>
              <a:t>On April 15, 2010, the Federal Energy Regulatory Commission (FERC) announced that it will suspend and open to public comment the Policy Statement on Penalty Guidelines (Policy Statement), which FERC issued on March 18, 2010 in Docket No. PL10-4-000. In suspending the Policy Statement, FERC determined that the public interest would be best served by affording the public an opportunity to comment on the penalty guidelines before putting them into effect. After assessing the public comments received, FERC will determine whether or not to amend the Policy Statement before its adoption. </a:t>
            </a:r>
            <a:br>
              <a:rPr lang="en-US" smtClean="0"/>
            </a:br>
            <a:endParaRPr lang="en-US" smtClean="0"/>
          </a:p>
          <a:p>
            <a:pPr eaLnBrk="1" hangingPunct="1"/>
            <a:endParaRPr lang="en-US" smtClean="0"/>
          </a:p>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0C168204-ED2A-43CA-87AD-360E7DFE1870}" type="slidenum">
              <a:rPr lang="en-US" sz="1300" b="0"/>
              <a:pPr algn="r" defTabSz="936625"/>
              <a:t>69</a:t>
            </a:fld>
            <a:endParaRPr lang="en-US" sz="1300" b="0"/>
          </a:p>
        </p:txBody>
      </p:sp>
      <p:sp>
        <p:nvSpPr>
          <p:cNvPr id="153603" name="Rectangle 7"/>
          <p:cNvSpPr txBox="1">
            <a:spLocks noGrp="1" noChangeArrowheads="1"/>
          </p:cNvSpPr>
          <p:nvPr/>
        </p:nvSpPr>
        <p:spPr bwMode="auto">
          <a:xfrm>
            <a:off x="3970338" y="8902700"/>
            <a:ext cx="3038475" cy="468313"/>
          </a:xfrm>
          <a:prstGeom prst="rect">
            <a:avLst/>
          </a:prstGeom>
          <a:noFill/>
          <a:ln w="9525">
            <a:noFill/>
            <a:miter lim="800000"/>
            <a:headEnd/>
            <a:tailEnd/>
          </a:ln>
        </p:spPr>
        <p:txBody>
          <a:bodyPr lIns="93607" tIns="46804" rIns="93607" bIns="46804" anchor="b"/>
          <a:lstStyle/>
          <a:p>
            <a:pPr algn="r" defTabSz="936625"/>
            <a:fld id="{3DF1FDB8-32A1-45F1-B366-04EAC507C521}" type="slidenum">
              <a:rPr lang="en-US" sz="1300" b="0"/>
              <a:pPr algn="r" defTabSz="936625"/>
              <a:t>69</a:t>
            </a:fld>
            <a:endParaRPr lang="en-US" sz="1300" b="0"/>
          </a:p>
        </p:txBody>
      </p:sp>
      <p:sp>
        <p:nvSpPr>
          <p:cNvPr id="153604" name="Rectangle 2"/>
          <p:cNvSpPr>
            <a:spLocks noGrp="1" noRot="1" noChangeAspect="1" noChangeArrowheads="1" noTextEdit="1"/>
          </p:cNvSpPr>
          <p:nvPr>
            <p:ph type="sldImg"/>
          </p:nvPr>
        </p:nvSpPr>
        <p:spPr>
          <a:xfrm>
            <a:off x="1162050" y="703263"/>
            <a:ext cx="4687888" cy="3516312"/>
          </a:xfrm>
          <a:ln/>
        </p:spPr>
      </p:sp>
      <p:sp>
        <p:nvSpPr>
          <p:cNvPr id="153605" name="Rectangle 3"/>
          <p:cNvSpPr>
            <a:spLocks noGrp="1" noChangeArrowheads="1"/>
          </p:cNvSpPr>
          <p:nvPr>
            <p:ph type="body" idx="1"/>
          </p:nvPr>
        </p:nvSpPr>
        <p:spPr>
          <a:xfrm>
            <a:off x="701675" y="4454525"/>
            <a:ext cx="5607050" cy="4217988"/>
          </a:xfrm>
          <a:noFill/>
          <a:ln/>
        </p:spPr>
        <p:txBody>
          <a:bodyPr wrap="none" anchor="ctr"/>
          <a:lstStyle/>
          <a:p>
            <a:pPr defTabSz="457200"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EC2A527-667E-4CC3-9E72-7C10EA5AF35B}" type="slidenum">
              <a:rPr lang="en-US" smtClean="0"/>
              <a:pPr/>
              <a:t>70</a:t>
            </a:fld>
            <a:endParaRPr lang="en-US" smtClean="0"/>
          </a:p>
        </p:txBody>
      </p:sp>
      <p:sp>
        <p:nvSpPr>
          <p:cNvPr id="155651" name="Text Box 2"/>
          <p:cNvSpPr txBox="1">
            <a:spLocks noChangeArrowheads="1"/>
          </p:cNvSpPr>
          <p:nvPr/>
        </p:nvSpPr>
        <p:spPr bwMode="auto">
          <a:xfrm>
            <a:off x="1181100" y="703263"/>
            <a:ext cx="4649788" cy="3514725"/>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155652" name="Rectangle 3"/>
          <p:cNvSpPr>
            <a:spLocks noGrp="1" noChangeArrowheads="1"/>
          </p:cNvSpPr>
          <p:nvPr>
            <p:ph type="body"/>
          </p:nvPr>
        </p:nvSpPr>
        <p:spPr>
          <a:xfrm>
            <a:off x="701675" y="4452938"/>
            <a:ext cx="5607050" cy="4219575"/>
          </a:xfrm>
          <a:noFill/>
          <a:ln/>
        </p:spPr>
        <p:txBody>
          <a:bodyPr wrap="none" anchor="ctr"/>
          <a:lstStyle/>
          <a:p>
            <a:pPr defTabSz="457200"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62050" y="703263"/>
            <a:ext cx="4687888" cy="3516312"/>
          </a:xfrm>
          <a:ln/>
        </p:spPr>
      </p:sp>
      <p:sp>
        <p:nvSpPr>
          <p:cNvPr id="157699" name="Rectangle 3"/>
          <p:cNvSpPr>
            <a:spLocks noGrp="1" noChangeArrowheads="1"/>
          </p:cNvSpPr>
          <p:nvPr>
            <p:ph type="body" idx="1"/>
          </p:nvPr>
        </p:nvSpPr>
        <p:spPr>
          <a:xfrm>
            <a:off x="701675" y="4452938"/>
            <a:ext cx="5607050" cy="4219575"/>
          </a:xfrm>
          <a:noFill/>
          <a:ln/>
        </p:spPr>
        <p:txBody>
          <a:bodyPr wrap="none" anchor="ctr"/>
          <a:lstStyle/>
          <a:p>
            <a:pPr defTabSz="457200"/>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62050" y="703263"/>
            <a:ext cx="4687888" cy="3516312"/>
          </a:xfrm>
          <a:ln/>
        </p:spPr>
      </p:sp>
      <p:sp>
        <p:nvSpPr>
          <p:cNvPr id="164867" name="Rectangle 3"/>
          <p:cNvSpPr>
            <a:spLocks noGrp="1" noChangeArrowheads="1"/>
          </p:cNvSpPr>
          <p:nvPr>
            <p:ph type="body" idx="1"/>
          </p:nvPr>
        </p:nvSpPr>
        <p:spPr>
          <a:xfrm>
            <a:off x="701675" y="4452938"/>
            <a:ext cx="5607050" cy="4219575"/>
          </a:xfrm>
          <a:noFill/>
          <a:ln/>
        </p:spPr>
        <p:txBody>
          <a:bodyPr wrap="none" anchor="ctr"/>
          <a:lstStyle/>
          <a:p>
            <a:pPr defTabSz="457200"/>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p:spPr>
        <p:txBody>
          <a:bodyPr/>
          <a:lstStyle/>
          <a:p>
            <a:fld id="{DA83D66E-7FF8-4845-BD67-CE5B3CA5E27B}" type="slidenum">
              <a:rPr lang="en-US" smtClean="0"/>
              <a:pPr/>
              <a:t>78</a:t>
            </a:fld>
            <a:endParaRPr lang="en-US"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360A3F1-C508-4B21-B4FF-2A82F1D13932}" type="slidenum">
              <a:rPr lang="en-US" smtClean="0"/>
              <a:pPr/>
              <a:t>7</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buFontTx/>
              <a:buChar char="•"/>
            </a:pPr>
            <a:r>
              <a:rPr lang="en-US" smtClean="0"/>
              <a:t>The study will be assessed against typical planning criteria:</a:t>
            </a:r>
          </a:p>
          <a:p>
            <a:pPr lvl="1" eaLnBrk="1" hangingPunct="1">
              <a:buFontTx/>
              <a:buChar char="•"/>
            </a:pPr>
            <a:r>
              <a:rPr lang="en-US" smtClean="0"/>
              <a:t>NERC Requirements</a:t>
            </a:r>
          </a:p>
          <a:p>
            <a:pPr lvl="1" eaLnBrk="1" hangingPunct="1">
              <a:buFontTx/>
              <a:buChar char="•"/>
            </a:pPr>
            <a:r>
              <a:rPr lang="en-US" smtClean="0"/>
              <a:t>SERC Requirements</a:t>
            </a:r>
          </a:p>
          <a:p>
            <a:pPr lvl="1" eaLnBrk="1" hangingPunct="1">
              <a:buFontTx/>
              <a:buChar char="•"/>
            </a:pPr>
            <a:r>
              <a:rPr lang="en-US" smtClean="0"/>
              <a:t>Duke and PEC criteria (voltage, thermal, stability, short circuit, and phase angle)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F38994A-F226-4AC1-A167-DC1A77F6A7A3}" type="slidenum">
              <a:rPr lang="en-US" smtClean="0"/>
              <a:pPr/>
              <a:t>8</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buFontTx/>
              <a:buChar char="•"/>
            </a:pPr>
            <a:r>
              <a:rPr lang="en-US" smtClean="0"/>
              <a:t>Assumes that thermal limits will be the controlling limit for the reliability plan.</a:t>
            </a:r>
          </a:p>
          <a:p>
            <a:pPr eaLnBrk="1" hangingPunct="1">
              <a:buFontTx/>
              <a:buChar char="•"/>
            </a:pPr>
            <a:r>
              <a:rPr lang="en-US" smtClean="0"/>
              <a:t>In the study we will look for overloaded facilities</a:t>
            </a:r>
          </a:p>
          <a:p>
            <a:pPr eaLnBrk="1" hangingPunct="1">
              <a:buFontTx/>
              <a:buChar char="•"/>
            </a:pPr>
            <a:r>
              <a:rPr lang="en-US" smtClean="0"/>
              <a:t>Contingency analysis for both Duke and PEC will be used.</a:t>
            </a:r>
          </a:p>
          <a:p>
            <a:pPr eaLnBrk="1" hangingPunct="1">
              <a:buFontTx/>
              <a:buChar char="•"/>
            </a:pPr>
            <a:r>
              <a:rPr lang="en-US" smtClean="0"/>
              <a:t>We will monitor facilities as normal plus the collaborative study will allow for  more detailed analysis of cross-company contingency impacts.</a:t>
            </a:r>
          </a:p>
          <a:p>
            <a:pPr eaLnBrk="1" hangingPunct="1">
              <a:buFontTx/>
              <a:buChar char="•"/>
            </a:pPr>
            <a:r>
              <a:rPr lang="en-US" smtClean="0"/>
              <a:t>Voltage, stability, phase angle, and short circuit analysis will performed as needed.</a:t>
            </a:r>
          </a:p>
          <a:p>
            <a:pPr eaLnBrk="1" hangingPunct="1">
              <a:buFontTx/>
              <a:buChar char="•"/>
            </a:pPr>
            <a:r>
              <a:rPr lang="en-US" smtClean="0"/>
              <a:t>Identify transmission elements approaching their limits.</a:t>
            </a:r>
          </a:p>
          <a:p>
            <a:pPr eaLnBrk="1" hangingPunct="1">
              <a:buFontTx/>
              <a:buChar char="•"/>
            </a:pPr>
            <a:r>
              <a:rPr lang="en-US" smtClean="0"/>
              <a:t>Report results based on</a:t>
            </a:r>
          </a:p>
          <a:p>
            <a:pPr lvl="1" eaLnBrk="1" hangingPunct="1">
              <a:buFontTx/>
              <a:buChar char="•"/>
            </a:pPr>
            <a:r>
              <a:rPr lang="en-US" smtClean="0"/>
              <a:t>Thermal loadings greater than 90%</a:t>
            </a:r>
          </a:p>
          <a:p>
            <a:pPr lvl="1" eaLnBrk="1" hangingPunct="1">
              <a:buFontTx/>
              <a:buChar char="•"/>
            </a:pPr>
            <a:r>
              <a:rPr lang="en-US" smtClean="0"/>
              <a:t>Voltages less than 100% for 500kV and less than 95% for 230kV, 115kV, and 100kV buses; pre- to post-contingency voltage drops of 5% or more.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8D13D77-148C-41EA-912E-68788728E4A2}" type="slidenum">
              <a:rPr lang="en-US" smtClean="0"/>
              <a:pPr/>
              <a:t>9</a:t>
            </a:fld>
            <a:endParaRPr 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buFontTx/>
              <a:buChar char="•"/>
            </a:pPr>
            <a:r>
              <a:rPr lang="en-US" smtClean="0"/>
              <a:t>At the beginning of each year, both Duke and PEC are preparing their updated power flow models. This cycle is driven by the industry and NERC MMWG.</a:t>
            </a:r>
          </a:p>
          <a:p>
            <a:pPr eaLnBrk="1" hangingPunct="1">
              <a:buFontTx/>
              <a:buChar char="•"/>
            </a:pPr>
            <a:r>
              <a:rPr lang="en-US" smtClean="0"/>
              <a:t>Chose to start with MMWG model, because it’s most up-to-date available, particularly for outside systems.</a:t>
            </a:r>
          </a:p>
          <a:p>
            <a:pPr eaLnBrk="1" hangingPunct="1">
              <a:buFontTx/>
              <a:buChar char="•"/>
            </a:pPr>
            <a:r>
              <a:rPr lang="en-US" smtClean="0"/>
              <a:t>Each company builds out their own detailed models and then these are combined to build the joint model used by the NCTPC.</a:t>
            </a:r>
          </a:p>
          <a:p>
            <a:pPr eaLnBrk="1" hangingPunct="1">
              <a:buFontTx/>
              <a:buChar char="•"/>
            </a:pPr>
            <a:r>
              <a:rPr lang="en-US" smtClean="0"/>
              <a:t>Each company’s transmission plans are included in their models.</a:t>
            </a:r>
          </a:p>
          <a:p>
            <a:pPr eaLnBrk="1" hangingPunct="1">
              <a:buFontTx/>
              <a:buChar char="•"/>
            </a:pPr>
            <a:r>
              <a:rPr lang="en-US" smtClean="0"/>
              <a:t>Representatives of the Collaborative have engaged PJM and South Carolina utilities to discuss topics relating to the NCTPC interface with each of them in order to improve the model assumptions for those neighboring areas. </a:t>
            </a:r>
          </a:p>
          <a:p>
            <a:pPr eaLnBrk="1" hangingPunct="1">
              <a:buFontTx/>
              <a:buChar char="•"/>
            </a:pPr>
            <a:r>
              <a:rPr lang="en-US" smtClean="0"/>
              <a:t>Adjustments for neighboring systems include getting more up-to-date information than what’s currently in the regional model (e.g., removing PATH and MAPP backbone projects in PJM) or getting more detailed system information (e.g., “market dispatch” representative of what’s in inter-regional models within SERC).</a:t>
            </a:r>
          </a:p>
          <a:p>
            <a:pPr eaLnBrk="1" hangingPunct="1">
              <a:buFontTx/>
              <a:buChar char="•"/>
            </a:pPr>
            <a:r>
              <a:rPr lang="en-US" smtClean="0"/>
              <a:t>Each company has built its detailed model, and those models have been merged.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2AE4A9F-B5FD-4DC0-A223-74CD32D4BB5B}" type="datetime1">
              <a:rPr lang="en-US"/>
              <a:pPr>
                <a:defRPr/>
              </a:pPr>
              <a:t>5/18/2010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5D0E8D-9106-4B35-AD67-A5B8D2818F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4034BD-0BA3-46F3-B944-192ECF9B6433}" type="datetime1">
              <a:rPr lang="en-US"/>
              <a:pPr>
                <a:defRPr/>
              </a:pPr>
              <a:t>5/18/2010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73DDA8-2588-4B36-A432-01110C8A8A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0B87B2A-8364-4659-B6C4-2CD28DDE2172}" type="datetime1">
              <a:rPr lang="en-US"/>
              <a:pPr>
                <a:defRPr/>
              </a:pPr>
              <a:t>5/18/2010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8E1013-58A1-470A-8A4C-6F69F44405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966646E-E9BD-46B4-BEAB-6B5929058EB6}" type="datetime1">
              <a:rPr lang="en-US"/>
              <a:pPr>
                <a:defRPr/>
              </a:pPr>
              <a:t>5/18/2010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3ACFFC-71D1-4FB3-B0D1-651635EA3DA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ED201145-BAEF-4251-A750-3554139CE519}" type="datetime1">
              <a:rPr lang="en-US"/>
              <a:pPr>
                <a:defRPr/>
              </a:pPr>
              <a:t>5/18/2010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88E85D-C052-4561-B34B-77368EF480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3A5D453-C1E8-41F5-82F9-476FB59B064C}" type="datetime1">
              <a:rPr lang="en-US"/>
              <a:pPr>
                <a:defRPr/>
              </a:pPr>
              <a:t>5/18/2010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22654-5A71-44D4-A19F-8E8529AF0D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FCC1BF-93C9-4BFF-B806-CDA6D7FF9285}" type="datetime1">
              <a:rPr lang="en-US"/>
              <a:pPr>
                <a:defRPr/>
              </a:pPr>
              <a:t>5/18/2010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C04809-02D0-424D-82AA-0E4DEF5F21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0DC6CBD-B512-4FDA-B0AD-D8FCD73744D8}" type="datetime1">
              <a:rPr lang="en-US"/>
              <a:pPr>
                <a:defRPr/>
              </a:pPr>
              <a:t>5/18/2010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914570-1752-4664-AA9B-2FBE7E90A9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5C31718-A58A-4146-A686-764932663979}" type="datetime1">
              <a:rPr lang="en-US"/>
              <a:pPr>
                <a:defRPr/>
              </a:pPr>
              <a:t>5/18/2010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814312-41CF-4AEA-A930-1EB292A1E4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95C43D8-EBD6-4948-BBF6-AB0B88CEFF02}" type="datetime1">
              <a:rPr lang="en-US"/>
              <a:pPr>
                <a:defRPr/>
              </a:pPr>
              <a:t>5/18/2010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DE1157-5684-4165-B144-52E96CEA9C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6AE1F1-3403-4246-A535-628C41CD0CBF}" type="datetime1">
              <a:rPr lang="en-US"/>
              <a:pPr>
                <a:defRPr/>
              </a:pPr>
              <a:t>5/18/2010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9D987D-A8EA-444A-86FE-65DDE6BECD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1CF768-9FC2-495C-8612-2741902392A2}" type="datetime1">
              <a:rPr lang="en-US"/>
              <a:pPr>
                <a:defRPr/>
              </a:pPr>
              <a:t>5/18/2010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B0866-8460-4639-97D3-754995DD93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291790-41BD-4494-AFDD-24CF2B5E3861}" type="datetime1">
              <a:rPr lang="en-US"/>
              <a:pPr>
                <a:defRPr/>
              </a:pPr>
              <a:t>5/18/2010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16C21D-BE5F-40EE-96CD-E376428D41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fld id="{846EB1FC-9EA6-41EB-A266-46E70980468E}" type="datetime1">
              <a:rPr lang="en-US"/>
              <a:pPr>
                <a:defRPr/>
              </a:pPr>
              <a:t>5/18/2010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64915070-F17F-4A1B-B08A-964433ADE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mailto:David_Corbus@nrel.gov" TargetMode="External"/><Relationship Id="rId4" Type="http://schemas.openxmlformats.org/officeDocument/2006/relationships/hyperlink" Target="http://wind.nrel.gov/public/EWI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sldNum" sz="quarter" idx="12"/>
          </p:nvPr>
        </p:nvSpPr>
        <p:spPr>
          <a:noFill/>
        </p:spPr>
        <p:txBody>
          <a:bodyPr/>
          <a:lstStyle/>
          <a:p>
            <a:fld id="{E77684EB-F2A6-40C9-83DE-FE8FA9648D57}" type="slidenum">
              <a:rPr lang="en-US" smtClean="0"/>
              <a:pPr/>
              <a:t>1</a:t>
            </a:fld>
            <a:endParaRPr lang="en-US" smtClean="0"/>
          </a:p>
        </p:txBody>
      </p:sp>
      <p:sp>
        <p:nvSpPr>
          <p:cNvPr id="1741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6376CEB-67C6-4A7B-92F9-D4BAF2F623BE}" type="slidenum">
              <a:rPr lang="en-US" sz="1400" b="0"/>
              <a:pPr algn="r"/>
              <a:t>1</a:t>
            </a:fld>
            <a:endParaRPr lang="en-US" sz="1400" b="0"/>
          </a:p>
        </p:txBody>
      </p:sp>
      <p:sp>
        <p:nvSpPr>
          <p:cNvPr id="17411" name="Rectangle 2"/>
          <p:cNvSpPr>
            <a:spLocks noGrp="1" noChangeArrowheads="1"/>
          </p:cNvSpPr>
          <p:nvPr>
            <p:ph type="ctrTitle"/>
          </p:nvPr>
        </p:nvSpPr>
        <p:spPr>
          <a:xfrm>
            <a:off x="685800" y="1371600"/>
            <a:ext cx="7772400" cy="1905000"/>
          </a:xfrm>
          <a:solidFill>
            <a:schemeClr val="accent1"/>
          </a:solidFill>
          <a:ln>
            <a:solidFill>
              <a:schemeClr val="tx1"/>
            </a:solidFill>
          </a:ln>
        </p:spPr>
        <p:txBody>
          <a:bodyPr/>
          <a:lstStyle/>
          <a:p>
            <a:pPr eaLnBrk="1" hangingPunct="1"/>
            <a:r>
              <a:rPr lang="en-US" b="1" smtClean="0"/>
              <a:t/>
            </a:r>
            <a:br>
              <a:rPr lang="en-US" b="1" smtClean="0"/>
            </a:br>
            <a:r>
              <a:rPr lang="en-US" b="1" smtClean="0"/>
              <a:t>TAG Meeting</a:t>
            </a:r>
            <a:br>
              <a:rPr lang="en-US" b="1" smtClean="0"/>
            </a:br>
            <a:r>
              <a:rPr lang="en-US" b="1" smtClean="0"/>
              <a:t>May 18, 2010</a:t>
            </a:r>
            <a:br>
              <a:rPr lang="en-US" b="1" smtClean="0"/>
            </a:br>
            <a:endParaRPr lang="en-US" b="1" smtClean="0"/>
          </a:p>
        </p:txBody>
      </p:sp>
      <p:sp>
        <p:nvSpPr>
          <p:cNvPr id="17412" name="Rectangle 3"/>
          <p:cNvSpPr>
            <a:spLocks noGrp="1" noChangeArrowheads="1"/>
          </p:cNvSpPr>
          <p:nvPr>
            <p:ph type="subTitle" idx="1"/>
          </p:nvPr>
        </p:nvSpPr>
        <p:spPr/>
        <p:txBody>
          <a:bodyPr/>
          <a:lstStyle/>
          <a:p>
            <a:pPr eaLnBrk="1" hangingPunct="1"/>
            <a:r>
              <a:rPr lang="en-US" b="1" i="1" smtClean="0"/>
              <a:t>ElectriCities Office </a:t>
            </a:r>
          </a:p>
          <a:p>
            <a:pPr eaLnBrk="1" hangingPunct="1"/>
            <a:r>
              <a:rPr lang="en-US" b="1" i="1" smtClean="0"/>
              <a:t>Raleigh, NC</a:t>
            </a:r>
          </a:p>
        </p:txBody>
      </p:sp>
      <p:pic>
        <p:nvPicPr>
          <p:cNvPr id="17413" name="Picture 4" descr="press-release"/>
          <p:cNvPicPr>
            <a:picLocks noChangeAspect="1" noChangeArrowheads="1"/>
          </p:cNvPicPr>
          <p:nvPr/>
        </p:nvPicPr>
        <p:blipFill>
          <a:blip r:embed="rId3" cstate="print">
            <a:lum contrast="6000"/>
          </a:blip>
          <a:srcRect/>
          <a:stretch>
            <a:fillRect/>
          </a:stretch>
        </p:blipFill>
        <p:spPr bwMode="auto">
          <a:xfrm>
            <a:off x="0" y="274638"/>
            <a:ext cx="9144000" cy="944562"/>
          </a:xfrm>
          <a:prstGeom prst="rect">
            <a:avLst/>
          </a:prstGeom>
          <a:noFill/>
          <a:ln w="9525">
            <a:noFill/>
            <a:miter lim="800000"/>
            <a:headEnd/>
            <a:tailEnd/>
          </a:ln>
        </p:spPr>
      </p:pic>
      <p:pic>
        <p:nvPicPr>
          <p:cNvPr id="17414" name="Picture 5" descr="press-release"/>
          <p:cNvPicPr>
            <a:picLocks noChangeAspect="1" noChangeArrowheads="1"/>
          </p:cNvPicPr>
          <p:nvPr/>
        </p:nvPicPr>
        <p:blipFill>
          <a:blip r:embed="rId3" cstate="print">
            <a:lum contrast="6000"/>
          </a:blip>
          <a:srcRect/>
          <a:stretch>
            <a:fillRect/>
          </a:stretch>
        </p:blipFill>
        <p:spPr bwMode="auto">
          <a:xfrm>
            <a:off x="0" y="304800"/>
            <a:ext cx="9144000" cy="94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2"/>
          </p:nvPr>
        </p:nvSpPr>
        <p:spPr>
          <a:noFill/>
        </p:spPr>
        <p:txBody>
          <a:bodyPr/>
          <a:lstStyle/>
          <a:p>
            <a:fld id="{E7A59752-23FD-45C1-99C6-1717F4CFE79C}" type="slidenum">
              <a:rPr lang="en-US" smtClean="0"/>
              <a:pPr/>
              <a:t>10</a:t>
            </a:fld>
            <a:endParaRPr lang="en-US" smtClean="0"/>
          </a:p>
        </p:txBody>
      </p:sp>
      <p:sp>
        <p:nvSpPr>
          <p:cNvPr id="3584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8139E20-D564-4128-9962-7A0C20AC6C2B}" type="slidenum">
              <a:rPr lang="en-US" sz="1400" b="0"/>
              <a:pPr algn="r"/>
              <a:t>10</a:t>
            </a:fld>
            <a:endParaRPr lang="en-US" sz="1400" b="0"/>
          </a:p>
        </p:txBody>
      </p:sp>
      <p:sp>
        <p:nvSpPr>
          <p:cNvPr id="35843" name="Rectangle 2"/>
          <p:cNvSpPr>
            <a:spLocks noGrp="1" noChangeArrowheads="1"/>
          </p:cNvSpPr>
          <p:nvPr>
            <p:ph type="subTitle" idx="1"/>
          </p:nvPr>
        </p:nvSpPr>
        <p:spPr>
          <a:xfrm>
            <a:off x="457200" y="2209800"/>
            <a:ext cx="8153400" cy="4038600"/>
          </a:xfrm>
        </p:spPr>
        <p:txBody>
          <a:bodyPr/>
          <a:lstStyle/>
          <a:p>
            <a:pPr marL="463550" indent="-463550" algn="l" eaLnBrk="1" hangingPunct="1">
              <a:buFont typeface="Wingdings" pitchFamily="2" charset="2"/>
              <a:buChar char="Ø"/>
            </a:pPr>
            <a:r>
              <a:rPr lang="en-US" b="1" smtClean="0"/>
              <a:t>Last year</a:t>
            </a:r>
          </a:p>
          <a:p>
            <a:pPr marL="577850" lvl="1" algn="l" eaLnBrk="1" hangingPunct="1">
              <a:buFontTx/>
              <a:buChar char="–"/>
            </a:pPr>
            <a:r>
              <a:rPr lang="en-US" b="1" smtClean="0"/>
              <a:t> Hypothetical import/export scenarios</a:t>
            </a:r>
          </a:p>
          <a:p>
            <a:pPr marL="577850" lvl="1" algn="l" eaLnBrk="1" hangingPunct="1">
              <a:buFontTx/>
              <a:buChar char="–"/>
            </a:pPr>
            <a:r>
              <a:rPr lang="en-US" b="1" smtClean="0"/>
              <a:t> Hypothetical new base load generation</a:t>
            </a:r>
          </a:p>
          <a:p>
            <a:pPr marL="463550" indent="-463550" algn="l" eaLnBrk="1" hangingPunct="1">
              <a:buFont typeface="Wingdings" pitchFamily="2" charset="2"/>
              <a:buChar char="Ø"/>
            </a:pPr>
            <a:r>
              <a:rPr lang="en-US" b="1" smtClean="0"/>
              <a:t>This year</a:t>
            </a:r>
          </a:p>
          <a:p>
            <a:pPr marL="577850" lvl="1" algn="l" eaLnBrk="1" hangingPunct="1">
              <a:buFontTx/>
              <a:buChar char="–"/>
            </a:pPr>
            <a:r>
              <a:rPr lang="en-US" b="1" smtClean="0"/>
              <a:t> Retire &amp; replace existing coal generation</a:t>
            </a:r>
          </a:p>
          <a:p>
            <a:pPr marL="577850" lvl="1" algn="l" eaLnBrk="1" hangingPunct="1">
              <a:buFontTx/>
              <a:buChar char="–"/>
            </a:pPr>
            <a:r>
              <a:rPr lang="en-US" b="1" smtClean="0"/>
              <a:t> Off-shore wind</a:t>
            </a:r>
          </a:p>
        </p:txBody>
      </p:sp>
      <p:pic>
        <p:nvPicPr>
          <p:cNvPr id="35844"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35845" name="Rectangle 4"/>
          <p:cNvSpPr>
            <a:spLocks noGrp="1" noChangeArrowheads="1"/>
          </p:cNvSpPr>
          <p:nvPr>
            <p:ph type="ctrTitle"/>
          </p:nvPr>
        </p:nvSpPr>
        <p:spPr>
          <a:xfrm>
            <a:off x="533400" y="1219200"/>
            <a:ext cx="8382000" cy="685800"/>
          </a:xfrm>
          <a:solidFill>
            <a:schemeClr val="accent1"/>
          </a:solidFill>
          <a:ln>
            <a:solidFill>
              <a:schemeClr val="tx1"/>
            </a:solidFill>
          </a:ln>
        </p:spPr>
        <p:txBody>
          <a:bodyPr/>
          <a:lstStyle/>
          <a:p>
            <a:pPr eaLnBrk="1" hangingPunct="1"/>
            <a:r>
              <a:rPr lang="en-US" sz="3800" b="1" smtClean="0"/>
              <a:t>Resource Supply Options Selected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sldNum" sz="quarter" idx="12"/>
          </p:nvPr>
        </p:nvSpPr>
        <p:spPr>
          <a:noFill/>
        </p:spPr>
        <p:txBody>
          <a:bodyPr/>
          <a:lstStyle/>
          <a:p>
            <a:fld id="{7E0F89A8-9F52-4602-9DCA-7C8082B71E8C}" type="slidenum">
              <a:rPr lang="en-US" smtClean="0"/>
              <a:pPr/>
              <a:t>11</a:t>
            </a:fld>
            <a:endParaRPr lang="en-US" smtClean="0"/>
          </a:p>
        </p:txBody>
      </p:sp>
      <p:sp>
        <p:nvSpPr>
          <p:cNvPr id="3789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BBCF18D-7A3D-4593-96A1-BFADAC69A372}" type="slidenum">
              <a:rPr lang="en-US" sz="1400" b="0"/>
              <a:pPr algn="r"/>
              <a:t>11</a:t>
            </a:fld>
            <a:endParaRPr lang="en-US" sz="1400" b="0"/>
          </a:p>
        </p:txBody>
      </p:sp>
      <p:sp>
        <p:nvSpPr>
          <p:cNvPr id="37891" name="Rectangle 2"/>
          <p:cNvSpPr>
            <a:spLocks noGrp="1" noChangeArrowheads="1"/>
          </p:cNvSpPr>
          <p:nvPr>
            <p:ph type="subTitle" idx="1"/>
          </p:nvPr>
        </p:nvSpPr>
        <p:spPr>
          <a:xfrm>
            <a:off x="457200" y="2209800"/>
            <a:ext cx="8153400" cy="4038600"/>
          </a:xfrm>
        </p:spPr>
        <p:txBody>
          <a:bodyPr/>
          <a:lstStyle/>
          <a:p>
            <a:pPr marL="463550" indent="-463550" algn="l" eaLnBrk="1" hangingPunct="1">
              <a:buFont typeface="Wingdings" pitchFamily="2" charset="2"/>
              <a:buChar char="Ø"/>
            </a:pPr>
            <a:r>
              <a:rPr lang="en-US" b="1" smtClean="0"/>
              <a:t>Retire 100% existing un-scrubbed coal by 2015, approximately</a:t>
            </a:r>
          </a:p>
          <a:p>
            <a:pPr marL="577850" lvl="1" algn="l" eaLnBrk="1" hangingPunct="1">
              <a:buFontTx/>
              <a:buChar char="–"/>
            </a:pPr>
            <a:r>
              <a:rPr lang="en-US" b="1" smtClean="0"/>
              <a:t> 1,500 MW for Progress</a:t>
            </a:r>
          </a:p>
          <a:p>
            <a:pPr marL="577850" lvl="1" algn="l" eaLnBrk="1" hangingPunct="1">
              <a:buFontTx/>
              <a:buChar char="–"/>
            </a:pPr>
            <a:r>
              <a:rPr lang="en-US" b="1" smtClean="0"/>
              <a:t> 2,000 MW for Duke</a:t>
            </a:r>
          </a:p>
          <a:p>
            <a:pPr marL="463550" indent="-463550" algn="l" eaLnBrk="1" hangingPunct="1">
              <a:buFont typeface="Wingdings" pitchFamily="2" charset="2"/>
              <a:buChar char="Ø"/>
            </a:pPr>
            <a:r>
              <a:rPr lang="en-US" b="1" smtClean="0"/>
              <a:t>Replace with hypothetical new generation and/or imports</a:t>
            </a:r>
          </a:p>
        </p:txBody>
      </p:sp>
      <p:pic>
        <p:nvPicPr>
          <p:cNvPr id="37892"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37893" name="Rectangle 4"/>
          <p:cNvSpPr>
            <a:spLocks noGrp="1" noChangeArrowheads="1"/>
          </p:cNvSpPr>
          <p:nvPr>
            <p:ph type="ctrTitle"/>
          </p:nvPr>
        </p:nvSpPr>
        <p:spPr>
          <a:xfrm>
            <a:off x="533400" y="1219200"/>
            <a:ext cx="8382000" cy="685800"/>
          </a:xfrm>
          <a:solidFill>
            <a:schemeClr val="accent1"/>
          </a:solidFill>
          <a:ln>
            <a:solidFill>
              <a:schemeClr val="tx1"/>
            </a:solidFill>
          </a:ln>
        </p:spPr>
        <p:txBody>
          <a:bodyPr/>
          <a:lstStyle/>
          <a:p>
            <a:pPr eaLnBrk="1" hangingPunct="1"/>
            <a:r>
              <a:rPr lang="en-US" sz="4000" b="1" smtClean="0"/>
              <a:t>Retire &amp; Replace Coal Generation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12"/>
          </p:nvPr>
        </p:nvSpPr>
        <p:spPr>
          <a:noFill/>
        </p:spPr>
        <p:txBody>
          <a:bodyPr/>
          <a:lstStyle/>
          <a:p>
            <a:fld id="{94C9B440-8909-4661-91FC-344919EA0FF7}" type="slidenum">
              <a:rPr lang="en-US" smtClean="0"/>
              <a:pPr/>
              <a:t>12</a:t>
            </a:fld>
            <a:endParaRPr lang="en-US" smtClean="0"/>
          </a:p>
        </p:txBody>
      </p:sp>
      <p:sp>
        <p:nvSpPr>
          <p:cNvPr id="3993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C673354-2EBA-4550-96B9-676280805CBC}" type="slidenum">
              <a:rPr lang="en-US" sz="1400" b="0"/>
              <a:pPr algn="r"/>
              <a:t>12</a:t>
            </a:fld>
            <a:endParaRPr lang="en-US" sz="1400" b="0"/>
          </a:p>
        </p:txBody>
      </p:sp>
      <p:sp>
        <p:nvSpPr>
          <p:cNvPr id="39939" name="Rectangle 2"/>
          <p:cNvSpPr>
            <a:spLocks noGrp="1" noChangeArrowheads="1"/>
          </p:cNvSpPr>
          <p:nvPr>
            <p:ph type="subTitle" idx="1"/>
          </p:nvPr>
        </p:nvSpPr>
        <p:spPr>
          <a:xfrm>
            <a:off x="495300" y="1981200"/>
            <a:ext cx="8153400" cy="4343400"/>
          </a:xfrm>
        </p:spPr>
        <p:txBody>
          <a:bodyPr/>
          <a:lstStyle/>
          <a:p>
            <a:pPr marL="463550" indent="-463550" algn="l" eaLnBrk="1" hangingPunct="1">
              <a:buFont typeface="Wingdings" pitchFamily="2" charset="2"/>
              <a:buChar char="Ø"/>
            </a:pPr>
            <a:r>
              <a:rPr lang="en-US" sz="2800" b="1" smtClean="0"/>
              <a:t>Approximately 3,300 MW total capacity</a:t>
            </a:r>
          </a:p>
          <a:p>
            <a:pPr marL="463550" indent="-463550" algn="l" eaLnBrk="1" hangingPunct="1">
              <a:buFont typeface="Wingdings" pitchFamily="2" charset="2"/>
              <a:buChar char="Ø"/>
            </a:pPr>
            <a:r>
              <a:rPr lang="en-US" sz="2800" b="1" smtClean="0"/>
              <a:t>Injected at three locations on Progress system</a:t>
            </a:r>
          </a:p>
          <a:p>
            <a:pPr marL="463550" indent="-463550" algn="l" eaLnBrk="1" hangingPunct="1">
              <a:buFont typeface="Wingdings" pitchFamily="2" charset="2"/>
              <a:buChar char="Ø"/>
            </a:pPr>
            <a:endParaRPr lang="en-US" sz="2800" b="1" smtClean="0"/>
          </a:p>
          <a:p>
            <a:pPr marL="463550" indent="-463550" algn="l" eaLnBrk="1" hangingPunct="1">
              <a:buFont typeface="Wingdings" pitchFamily="2" charset="2"/>
              <a:buChar char="Ø"/>
            </a:pPr>
            <a:endParaRPr lang="en-US" sz="2800" b="1" smtClean="0"/>
          </a:p>
          <a:p>
            <a:pPr marL="463550" indent="-463550" algn="l" eaLnBrk="1" hangingPunct="1">
              <a:buFont typeface="Wingdings" pitchFamily="2" charset="2"/>
              <a:buChar char="Ø"/>
            </a:pPr>
            <a:endParaRPr lang="en-US" sz="2800" b="1" smtClean="0"/>
          </a:p>
          <a:p>
            <a:pPr marL="463550" indent="-463550" algn="l" eaLnBrk="1" hangingPunct="1">
              <a:buFont typeface="Wingdings" pitchFamily="2" charset="2"/>
              <a:buChar char="Ø"/>
            </a:pPr>
            <a:endParaRPr lang="en-US" sz="2800" b="1" smtClean="0"/>
          </a:p>
          <a:p>
            <a:pPr marL="463550" indent="-463550" algn="l" eaLnBrk="1" hangingPunct="1">
              <a:buFont typeface="Wingdings" pitchFamily="2" charset="2"/>
              <a:buChar char="Ø"/>
            </a:pPr>
            <a:r>
              <a:rPr lang="en-US" sz="2800" b="1" smtClean="0"/>
              <a:t>MW allocation – 60% Duke, 40% Progress</a:t>
            </a:r>
          </a:p>
          <a:p>
            <a:pPr marL="463550" indent="-463550" algn="l" eaLnBrk="1" hangingPunct="1">
              <a:buFont typeface="Wingdings" pitchFamily="2" charset="2"/>
              <a:buChar char="Ø"/>
            </a:pPr>
            <a:endParaRPr lang="en-US" b="1" smtClean="0"/>
          </a:p>
        </p:txBody>
      </p:sp>
      <p:pic>
        <p:nvPicPr>
          <p:cNvPr id="39940"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39941" name="Rectangle 4"/>
          <p:cNvSpPr>
            <a:spLocks noGrp="1" noChangeArrowheads="1"/>
          </p:cNvSpPr>
          <p:nvPr>
            <p:ph type="ctrTitle"/>
          </p:nvPr>
        </p:nvSpPr>
        <p:spPr>
          <a:xfrm>
            <a:off x="533400" y="1219200"/>
            <a:ext cx="8382000" cy="685800"/>
          </a:xfrm>
          <a:solidFill>
            <a:schemeClr val="accent1"/>
          </a:solidFill>
          <a:ln>
            <a:solidFill>
              <a:schemeClr val="tx1"/>
            </a:solidFill>
          </a:ln>
        </p:spPr>
        <p:txBody>
          <a:bodyPr/>
          <a:lstStyle/>
          <a:p>
            <a:pPr eaLnBrk="1" hangingPunct="1"/>
            <a:r>
              <a:rPr lang="en-US" sz="4000" b="1" smtClean="0"/>
              <a:t>Off-Shore Wind</a:t>
            </a:r>
          </a:p>
        </p:txBody>
      </p:sp>
      <p:graphicFrame>
        <p:nvGraphicFramePr>
          <p:cNvPr id="9" name="Table 8"/>
          <p:cNvGraphicFramePr>
            <a:graphicFrameLocks noGrp="1"/>
          </p:cNvGraphicFramePr>
          <p:nvPr/>
        </p:nvGraphicFramePr>
        <p:xfrm>
          <a:off x="1714500" y="3390900"/>
          <a:ext cx="5829300" cy="2103120"/>
        </p:xfrm>
        <a:graphic>
          <a:graphicData uri="http://schemas.openxmlformats.org/drawingml/2006/table">
            <a:tbl>
              <a:tblPr firstRow="1" bandRow="1">
                <a:tableStyleId>{00A15C55-8517-42AA-B614-E9B94910E393}</a:tableStyleId>
              </a:tblPr>
              <a:tblGrid>
                <a:gridCol w="1943100"/>
                <a:gridCol w="1943100"/>
                <a:gridCol w="1943100"/>
              </a:tblGrid>
              <a:tr h="614570">
                <a:tc>
                  <a:txBody>
                    <a:bodyPr/>
                    <a:lstStyle/>
                    <a:p>
                      <a:r>
                        <a:rPr lang="en-US" dirty="0" smtClean="0"/>
                        <a:t>Injection</a:t>
                      </a:r>
                      <a:r>
                        <a:rPr lang="en-US" baseline="0" dirty="0" smtClean="0"/>
                        <a:t> Point</a:t>
                      </a:r>
                      <a:endParaRPr lang="en-US" dirty="0"/>
                    </a:p>
                  </a:txBody>
                  <a:tcPr/>
                </a:tc>
                <a:tc>
                  <a:txBody>
                    <a:bodyPr/>
                    <a:lstStyle/>
                    <a:p>
                      <a:pPr algn="ctr"/>
                      <a:r>
                        <a:rPr lang="en-US" dirty="0" smtClean="0"/>
                        <a:t>On-peak MW</a:t>
                      </a:r>
                    </a:p>
                    <a:p>
                      <a:pPr algn="ctr"/>
                      <a:r>
                        <a:rPr lang="en-US" dirty="0" smtClean="0"/>
                        <a:t>(30-40% CF)</a:t>
                      </a:r>
                      <a:endParaRPr lang="en-US" dirty="0"/>
                    </a:p>
                  </a:txBody>
                  <a:tcPr/>
                </a:tc>
                <a:tc>
                  <a:txBody>
                    <a:bodyPr/>
                    <a:lstStyle/>
                    <a:p>
                      <a:pPr algn="ctr"/>
                      <a:r>
                        <a:rPr lang="en-US" dirty="0" smtClean="0"/>
                        <a:t>Off-peak MW</a:t>
                      </a:r>
                    </a:p>
                    <a:p>
                      <a:pPr algn="ctr"/>
                      <a:r>
                        <a:rPr lang="en-US" dirty="0" smtClean="0"/>
                        <a:t>(90% CF)</a:t>
                      </a:r>
                      <a:endParaRPr lang="en-US" dirty="0"/>
                    </a:p>
                  </a:txBody>
                  <a:tcPr/>
                </a:tc>
              </a:tr>
              <a:tr h="351182">
                <a:tc>
                  <a:txBody>
                    <a:bodyPr/>
                    <a:lstStyle/>
                    <a:p>
                      <a:r>
                        <a:rPr lang="en-US" dirty="0" smtClean="0"/>
                        <a:t>Wilmington</a:t>
                      </a:r>
                      <a:endParaRPr lang="en-US" dirty="0"/>
                    </a:p>
                  </a:txBody>
                  <a:tcPr/>
                </a:tc>
                <a:tc>
                  <a:txBody>
                    <a:bodyPr/>
                    <a:lstStyle/>
                    <a:p>
                      <a:pPr algn="ctr"/>
                      <a:r>
                        <a:rPr lang="en-US" dirty="0" smtClean="0"/>
                        <a:t>125</a:t>
                      </a:r>
                      <a:endParaRPr lang="en-US" dirty="0"/>
                    </a:p>
                  </a:txBody>
                  <a:tcPr/>
                </a:tc>
                <a:tc>
                  <a:txBody>
                    <a:bodyPr/>
                    <a:lstStyle/>
                    <a:p>
                      <a:pPr algn="ctr"/>
                      <a:r>
                        <a:rPr lang="en-US" dirty="0" smtClean="0"/>
                        <a:t>375</a:t>
                      </a:r>
                      <a:endParaRPr lang="en-US" dirty="0"/>
                    </a:p>
                  </a:txBody>
                  <a:tcPr/>
                </a:tc>
              </a:tr>
              <a:tr h="351182">
                <a:tc>
                  <a:txBody>
                    <a:bodyPr/>
                    <a:lstStyle/>
                    <a:p>
                      <a:r>
                        <a:rPr lang="en-US" dirty="0" smtClean="0"/>
                        <a:t>Morehead City</a:t>
                      </a:r>
                      <a:endParaRPr lang="en-US" dirty="0"/>
                    </a:p>
                  </a:txBody>
                  <a:tcPr/>
                </a:tc>
                <a:tc>
                  <a:txBody>
                    <a:bodyPr/>
                    <a:lstStyle/>
                    <a:p>
                      <a:pPr algn="ctr"/>
                      <a:r>
                        <a:rPr lang="en-US" dirty="0" smtClean="0"/>
                        <a:t>675</a:t>
                      </a:r>
                      <a:endParaRPr lang="en-US" dirty="0"/>
                    </a:p>
                  </a:txBody>
                  <a:tcPr/>
                </a:tc>
                <a:tc>
                  <a:txBody>
                    <a:bodyPr/>
                    <a:lstStyle/>
                    <a:p>
                      <a:pPr algn="ctr"/>
                      <a:r>
                        <a:rPr lang="en-US" dirty="0" smtClean="0"/>
                        <a:t>1,500</a:t>
                      </a:r>
                      <a:endParaRPr lang="en-US" dirty="0"/>
                    </a:p>
                  </a:txBody>
                  <a:tcPr/>
                </a:tc>
              </a:tr>
              <a:tr h="351182">
                <a:tc>
                  <a:txBody>
                    <a:bodyPr/>
                    <a:lstStyle/>
                    <a:p>
                      <a:r>
                        <a:rPr lang="en-US" dirty="0" smtClean="0"/>
                        <a:t>Bayboro</a:t>
                      </a:r>
                      <a:endParaRPr lang="en-US" dirty="0"/>
                    </a:p>
                  </a:txBody>
                  <a:tcPr/>
                </a:tc>
                <a:tc>
                  <a:txBody>
                    <a:bodyPr/>
                    <a:lstStyle/>
                    <a:p>
                      <a:pPr algn="ctr"/>
                      <a:r>
                        <a:rPr lang="en-US" dirty="0" smtClean="0"/>
                        <a:t>425</a:t>
                      </a:r>
                      <a:endParaRPr lang="en-US" dirty="0"/>
                    </a:p>
                  </a:txBody>
                  <a:tcPr/>
                </a:tc>
                <a:tc>
                  <a:txBody>
                    <a:bodyPr/>
                    <a:lstStyle/>
                    <a:p>
                      <a:pPr algn="ctr"/>
                      <a:r>
                        <a:rPr lang="en-US" dirty="0" smtClean="0"/>
                        <a:t>1,125</a:t>
                      </a:r>
                      <a:endParaRPr lang="en-US" dirty="0"/>
                    </a:p>
                  </a:txBody>
                  <a:tcPr/>
                </a:tc>
              </a:tr>
              <a:tr h="351182">
                <a:tc>
                  <a:txBody>
                    <a:bodyPr/>
                    <a:lstStyle/>
                    <a:p>
                      <a:pPr algn="r"/>
                      <a:r>
                        <a:rPr lang="en-US" dirty="0" smtClean="0"/>
                        <a:t>TOTAL</a:t>
                      </a:r>
                      <a:endParaRPr lang="en-US" dirty="0"/>
                    </a:p>
                  </a:txBody>
                  <a:tcPr/>
                </a:tc>
                <a:tc>
                  <a:txBody>
                    <a:bodyPr/>
                    <a:lstStyle/>
                    <a:p>
                      <a:pPr algn="ctr"/>
                      <a:r>
                        <a:rPr lang="en-US" dirty="0" smtClean="0"/>
                        <a:t>1,225</a:t>
                      </a:r>
                      <a:endParaRPr lang="en-US" dirty="0"/>
                    </a:p>
                  </a:txBody>
                  <a:tcPr/>
                </a:tc>
                <a:tc>
                  <a:txBody>
                    <a:bodyPr/>
                    <a:lstStyle/>
                    <a:p>
                      <a:pPr algn="ctr"/>
                      <a:r>
                        <a:rPr lang="en-US" dirty="0" smtClean="0"/>
                        <a:t>3,000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a:spLocks noGrp="1" noChangeArrowheads="1"/>
          </p:cNvSpPr>
          <p:nvPr>
            <p:ph type="sldNum" sz="quarter" idx="12"/>
          </p:nvPr>
        </p:nvSpPr>
        <p:spPr>
          <a:noFill/>
        </p:spPr>
        <p:txBody>
          <a:bodyPr/>
          <a:lstStyle/>
          <a:p>
            <a:fld id="{94C9B440-8909-4661-91FC-344919EA0FF7}" type="slidenum">
              <a:rPr lang="en-US" smtClean="0"/>
              <a:pPr/>
              <a:t>13</a:t>
            </a:fld>
            <a:endParaRPr lang="en-US" smtClean="0"/>
          </a:p>
        </p:txBody>
      </p:sp>
      <p:sp>
        <p:nvSpPr>
          <p:cNvPr id="3993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C673354-2EBA-4550-96B9-676280805CBC}" type="slidenum">
              <a:rPr lang="en-US" sz="1400" b="0"/>
              <a:pPr algn="r"/>
              <a:t>13</a:t>
            </a:fld>
            <a:endParaRPr lang="en-US" sz="1400" b="0"/>
          </a:p>
        </p:txBody>
      </p:sp>
      <p:sp>
        <p:nvSpPr>
          <p:cNvPr id="39939" name="Rectangle 2"/>
          <p:cNvSpPr>
            <a:spLocks noGrp="1" noChangeArrowheads="1"/>
          </p:cNvSpPr>
          <p:nvPr>
            <p:ph type="subTitle" idx="1"/>
          </p:nvPr>
        </p:nvSpPr>
        <p:spPr>
          <a:xfrm>
            <a:off x="495300" y="1981200"/>
            <a:ext cx="8153400" cy="4343400"/>
          </a:xfrm>
        </p:spPr>
        <p:txBody>
          <a:bodyPr/>
          <a:lstStyle/>
          <a:p>
            <a:pPr marL="463550" indent="-463550" algn="l" eaLnBrk="1" hangingPunct="1">
              <a:buFont typeface="Wingdings" pitchFamily="2" charset="2"/>
              <a:buChar char="Ø"/>
            </a:pPr>
            <a:endParaRPr lang="en-US" b="1" dirty="0" smtClean="0"/>
          </a:p>
        </p:txBody>
      </p:sp>
      <p:pic>
        <p:nvPicPr>
          <p:cNvPr id="39940"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39941" name="Rectangle 4"/>
          <p:cNvSpPr>
            <a:spLocks noGrp="1" noChangeArrowheads="1"/>
          </p:cNvSpPr>
          <p:nvPr>
            <p:ph type="ctrTitle"/>
          </p:nvPr>
        </p:nvSpPr>
        <p:spPr>
          <a:xfrm>
            <a:off x="533400" y="1219200"/>
            <a:ext cx="8382000" cy="685800"/>
          </a:xfrm>
          <a:solidFill>
            <a:schemeClr val="accent1"/>
          </a:solidFill>
          <a:ln>
            <a:solidFill>
              <a:schemeClr val="tx1"/>
            </a:solidFill>
          </a:ln>
        </p:spPr>
        <p:txBody>
          <a:bodyPr/>
          <a:lstStyle/>
          <a:p>
            <a:pPr eaLnBrk="1" hangingPunct="1"/>
            <a:r>
              <a:rPr lang="en-US" sz="4000" b="1" dirty="0" smtClean="0"/>
              <a:t>This page intentionally blank</a:t>
            </a:r>
            <a:endParaRPr lang="en-US" sz="40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2"/>
          </p:nvPr>
        </p:nvSpPr>
        <p:spPr>
          <a:noFill/>
        </p:spPr>
        <p:txBody>
          <a:bodyPr/>
          <a:lstStyle/>
          <a:p>
            <a:fld id="{D0256571-6FB6-4E7B-B699-86CBB59E2384}" type="slidenum">
              <a:rPr lang="en-US" smtClean="0"/>
              <a:pPr/>
              <a:t>14</a:t>
            </a:fld>
            <a:endParaRPr lang="en-US" smtClean="0"/>
          </a:p>
        </p:txBody>
      </p:sp>
      <p:sp>
        <p:nvSpPr>
          <p:cNvPr id="4403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BD2A528-5C48-45D9-9526-644CF8A492A8}" type="slidenum">
              <a:rPr lang="en-US" sz="1400" b="0"/>
              <a:pPr algn="r"/>
              <a:t>14</a:t>
            </a:fld>
            <a:endParaRPr lang="en-US" sz="1400" b="0"/>
          </a:p>
        </p:txBody>
      </p:sp>
      <p:pic>
        <p:nvPicPr>
          <p:cNvPr id="44035" name="Picture 2"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44036" name="Rectangle 3"/>
          <p:cNvSpPr>
            <a:spLocks noGrp="1" noChangeArrowheads="1"/>
          </p:cNvSpPr>
          <p:nvPr>
            <p:ph type="ctrTitle"/>
          </p:nvPr>
        </p:nvSpPr>
        <p:spPr>
          <a:xfrm>
            <a:off x="533400" y="1219200"/>
            <a:ext cx="8382000" cy="685800"/>
          </a:xfrm>
          <a:solidFill>
            <a:schemeClr val="accent1"/>
          </a:solidFill>
          <a:ln>
            <a:solidFill>
              <a:schemeClr val="tx1"/>
            </a:solidFill>
          </a:ln>
        </p:spPr>
        <p:txBody>
          <a:bodyPr/>
          <a:lstStyle/>
          <a:p>
            <a:pPr eaLnBrk="1" hangingPunct="1"/>
            <a:r>
              <a:rPr lang="en-US" sz="4000" b="1" smtClean="0"/>
              <a:t>Enhanced Access Requests</a:t>
            </a:r>
          </a:p>
        </p:txBody>
      </p:sp>
      <p:graphicFrame>
        <p:nvGraphicFramePr>
          <p:cNvPr id="6" name="Table 5"/>
          <p:cNvGraphicFramePr>
            <a:graphicFrameLocks noGrp="1"/>
          </p:cNvGraphicFramePr>
          <p:nvPr/>
        </p:nvGraphicFramePr>
        <p:xfrm>
          <a:off x="952500" y="2324100"/>
          <a:ext cx="7429500" cy="2819402"/>
        </p:xfrm>
        <a:graphic>
          <a:graphicData uri="http://schemas.openxmlformats.org/drawingml/2006/table">
            <a:tbl>
              <a:tblPr firstRow="1"/>
              <a:tblGrid>
                <a:gridCol w="1211332"/>
                <a:gridCol w="2382285"/>
                <a:gridCol w="1009443"/>
                <a:gridCol w="847932"/>
                <a:gridCol w="1978508"/>
              </a:tblGrid>
              <a:tr h="884518">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Request</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SOURCE</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SINK</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MW</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Service Dates</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721">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1</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Cleveland Co. site</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CPLE</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1000</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1/12 to 1/22</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721">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2</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Cleveland Co. site</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DVP</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1000</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1/12 to 1/22</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721">
                <a:tc>
                  <a:txBody>
                    <a:bodyPr/>
                    <a:lstStyle/>
                    <a:p>
                      <a:pPr marL="0" marR="0" algn="ctr">
                        <a:spcBef>
                          <a:spcPts val="0"/>
                        </a:spcBef>
                        <a:spcAft>
                          <a:spcPts val="0"/>
                        </a:spcAft>
                      </a:pPr>
                      <a:r>
                        <a:rPr lang="en-US" sz="1800" dirty="0">
                          <a:solidFill>
                            <a:srgbClr val="000000"/>
                          </a:solidFill>
                          <a:latin typeface="Arial" pitchFamily="34" charset="0"/>
                          <a:ea typeface="Times New Roman"/>
                          <a:cs typeface="Arial" pitchFamily="34" charset="0"/>
                        </a:rPr>
                        <a:t>3</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pitchFamily="34" charset="0"/>
                          <a:ea typeface="Times New Roman"/>
                          <a:cs typeface="Arial" pitchFamily="34" charset="0"/>
                        </a:rPr>
                        <a:t>SOCO</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DVP</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1000</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1/12 to 1/22</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721">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4</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SOCO</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pitchFamily="34" charset="0"/>
                          <a:ea typeface="Times New Roman"/>
                          <a:cs typeface="Arial" pitchFamily="34" charset="0"/>
                        </a:rPr>
                        <a:t>CPLE</a:t>
                      </a:r>
                      <a:endParaRPr lang="en-US" sz="18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pitchFamily="34" charset="0"/>
                          <a:ea typeface="Times New Roman"/>
                          <a:cs typeface="Arial" pitchFamily="34" charset="0"/>
                        </a:rPr>
                        <a:t>1000</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pitchFamily="34" charset="0"/>
                          <a:ea typeface="Times New Roman"/>
                          <a:cs typeface="Arial" pitchFamily="34" charset="0"/>
                        </a:rPr>
                        <a:t>1/12 to 1/22</a:t>
                      </a:r>
                      <a:endParaRPr lang="en-US" sz="18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2"/>
          </p:nvPr>
        </p:nvSpPr>
        <p:spPr>
          <a:noFill/>
        </p:spPr>
        <p:txBody>
          <a:bodyPr/>
          <a:lstStyle/>
          <a:p>
            <a:fld id="{68560883-9325-46D5-A755-91ADC37B8CBB}" type="slidenum">
              <a:rPr lang="en-US" smtClean="0"/>
              <a:pPr/>
              <a:t>15</a:t>
            </a:fld>
            <a:endParaRPr lang="en-US" smtClean="0"/>
          </a:p>
        </p:txBody>
      </p:sp>
      <p:sp>
        <p:nvSpPr>
          <p:cNvPr id="4608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42483D6-305A-40DF-AA98-9EF337112964}" type="slidenum">
              <a:rPr lang="en-US" sz="1400" b="0"/>
              <a:pPr algn="r"/>
              <a:t>15</a:t>
            </a:fld>
            <a:endParaRPr lang="en-US" sz="1400" b="0"/>
          </a:p>
        </p:txBody>
      </p:sp>
      <p:pic>
        <p:nvPicPr>
          <p:cNvPr id="46083" name="Picture 2"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46084" name="Rectangle 3"/>
          <p:cNvSpPr>
            <a:spLocks noGrp="1" noChangeArrowheads="1"/>
          </p:cNvSpPr>
          <p:nvPr>
            <p:ph type="ctrTitle"/>
          </p:nvPr>
        </p:nvSpPr>
        <p:spPr>
          <a:xfrm>
            <a:off x="381000" y="1447800"/>
            <a:ext cx="8153400" cy="762000"/>
          </a:xfrm>
          <a:solidFill>
            <a:srgbClr val="FFFF99"/>
          </a:solidFill>
          <a:ln>
            <a:solidFill>
              <a:schemeClr val="tx1"/>
            </a:solidFill>
          </a:ln>
        </p:spPr>
        <p:txBody>
          <a:bodyPr/>
          <a:lstStyle/>
          <a:p>
            <a:pPr eaLnBrk="1" hangingPunct="1"/>
            <a:r>
              <a:rPr lang="en-US" sz="4000" b="1" smtClean="0"/>
              <a:t>Technical Analysis</a:t>
            </a:r>
          </a:p>
        </p:txBody>
      </p:sp>
      <p:sp>
        <p:nvSpPr>
          <p:cNvPr id="46085" name="Rectangle 4"/>
          <p:cNvSpPr>
            <a:spLocks noGrp="1" noChangeArrowheads="1"/>
          </p:cNvSpPr>
          <p:nvPr>
            <p:ph type="subTitle" idx="1"/>
          </p:nvPr>
        </p:nvSpPr>
        <p:spPr>
          <a:xfrm>
            <a:off x="533400" y="2438400"/>
            <a:ext cx="8153400" cy="3657600"/>
          </a:xfrm>
        </p:spPr>
        <p:txBody>
          <a:bodyPr/>
          <a:lstStyle/>
          <a:p>
            <a:pPr marL="688975" indent="-688975" algn="l" eaLnBrk="1" hangingPunct="1">
              <a:lnSpc>
                <a:spcPct val="90000"/>
              </a:lnSpc>
              <a:buFont typeface="Wingdings" pitchFamily="2" charset="2"/>
              <a:buChar char="Ø"/>
            </a:pPr>
            <a:r>
              <a:rPr lang="en-US" b="1" smtClean="0"/>
              <a:t>Conduct thermal screenings of the 2015 and 2020 base cases</a:t>
            </a:r>
          </a:p>
          <a:p>
            <a:pPr marL="688975" indent="-688975" algn="l" eaLnBrk="1" hangingPunct="1">
              <a:lnSpc>
                <a:spcPct val="90000"/>
              </a:lnSpc>
              <a:buFont typeface="Wingdings" pitchFamily="2" charset="2"/>
              <a:buChar char="Ø"/>
            </a:pPr>
            <a:r>
              <a:rPr lang="en-US" b="1" smtClean="0"/>
              <a:t>Conduct thermal screenings of the 2015 Resource Supply Options Scenarios</a:t>
            </a:r>
          </a:p>
          <a:p>
            <a:pPr marL="688975" indent="-688975" algn="l" eaLnBrk="1" hangingPunct="1">
              <a:lnSpc>
                <a:spcPct val="90000"/>
              </a:lnSpc>
              <a:buFont typeface="Wingdings" pitchFamily="2" charset="2"/>
              <a:buChar char="Ø"/>
            </a:pPr>
            <a:r>
              <a:rPr lang="en-US" b="1" smtClean="0"/>
              <a:t>Conduct thermal screenings of the 2015 Enhanced Access Requests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sldNum" sz="quarter" idx="12"/>
          </p:nvPr>
        </p:nvSpPr>
        <p:spPr>
          <a:noFill/>
        </p:spPr>
        <p:txBody>
          <a:bodyPr/>
          <a:lstStyle/>
          <a:p>
            <a:fld id="{EA6BBF83-0950-49F5-B951-EF98E6F20432}" type="slidenum">
              <a:rPr lang="en-US" smtClean="0"/>
              <a:pPr/>
              <a:t>16</a:t>
            </a:fld>
            <a:endParaRPr lang="en-US" smtClean="0"/>
          </a:p>
        </p:txBody>
      </p:sp>
      <p:sp>
        <p:nvSpPr>
          <p:cNvPr id="4813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59D9734-1215-4F51-8B63-1B3B0A035D9F}" type="slidenum">
              <a:rPr lang="en-US" sz="1400" b="0"/>
              <a:pPr algn="r"/>
              <a:t>16</a:t>
            </a:fld>
            <a:endParaRPr lang="en-US" sz="1400" b="0"/>
          </a:p>
        </p:txBody>
      </p:sp>
      <p:pic>
        <p:nvPicPr>
          <p:cNvPr id="48131" name="Picture 4"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48132" name="Rectangle 2"/>
          <p:cNvSpPr>
            <a:spLocks noGrp="1" noChangeArrowheads="1"/>
          </p:cNvSpPr>
          <p:nvPr>
            <p:ph type="ctrTitle"/>
          </p:nvPr>
        </p:nvSpPr>
        <p:spPr>
          <a:xfrm>
            <a:off x="381000" y="1371600"/>
            <a:ext cx="8153400" cy="1295400"/>
          </a:xfrm>
          <a:solidFill>
            <a:srgbClr val="FFFF99"/>
          </a:solidFill>
          <a:ln>
            <a:solidFill>
              <a:schemeClr val="tx1"/>
            </a:solidFill>
          </a:ln>
        </p:spPr>
        <p:txBody>
          <a:bodyPr/>
          <a:lstStyle/>
          <a:p>
            <a:pPr eaLnBrk="1" hangingPunct="1"/>
            <a:r>
              <a:rPr lang="en-US" sz="4000" b="1" smtClean="0"/>
              <a:t>Problems Identified and Solutions Developed</a:t>
            </a:r>
          </a:p>
        </p:txBody>
      </p:sp>
      <p:sp>
        <p:nvSpPr>
          <p:cNvPr id="48133" name="Rectangle 3"/>
          <p:cNvSpPr>
            <a:spLocks noGrp="1" noChangeArrowheads="1"/>
          </p:cNvSpPr>
          <p:nvPr>
            <p:ph type="subTitle" idx="1"/>
          </p:nvPr>
        </p:nvSpPr>
        <p:spPr>
          <a:xfrm>
            <a:off x="533400" y="2895600"/>
            <a:ext cx="8153400" cy="3657600"/>
          </a:xfrm>
        </p:spPr>
        <p:txBody>
          <a:bodyPr/>
          <a:lstStyle/>
          <a:p>
            <a:pPr marL="688975" indent="-688975" algn="l" eaLnBrk="1" hangingPunct="1">
              <a:buFont typeface="Wingdings" pitchFamily="2" charset="2"/>
              <a:buChar char="Ø"/>
            </a:pPr>
            <a:r>
              <a:rPr lang="en-US" b="1" smtClean="0"/>
              <a:t>Identify limitations and develop potential alternative solutions for further testing and evaluation</a:t>
            </a:r>
          </a:p>
          <a:p>
            <a:pPr marL="688975" indent="-688975" algn="l" eaLnBrk="1" hangingPunct="1">
              <a:buFont typeface="Wingdings" pitchFamily="2" charset="2"/>
              <a:buChar char="Ø"/>
            </a:pPr>
            <a:r>
              <a:rPr lang="en-US" b="1" smtClean="0"/>
              <a:t>Estimate project costs and schedule</a:t>
            </a:r>
            <a:endParaRPr lang="en-US" sz="28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2"/>
          </p:nvPr>
        </p:nvSpPr>
        <p:spPr>
          <a:noFill/>
        </p:spPr>
        <p:txBody>
          <a:bodyPr/>
          <a:lstStyle/>
          <a:p>
            <a:fld id="{EBAF6EF2-81B7-40BF-98A5-6DED984F3DE9}" type="slidenum">
              <a:rPr lang="en-US" smtClean="0"/>
              <a:pPr/>
              <a:t>17</a:t>
            </a:fld>
            <a:endParaRPr lang="en-US" smtClean="0"/>
          </a:p>
        </p:txBody>
      </p:sp>
      <p:pic>
        <p:nvPicPr>
          <p:cNvPr id="50178" name="Picture 4"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5017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87C4055-B50F-47C7-8B94-6FF6BA04849A}" type="slidenum">
              <a:rPr lang="en-US" sz="1400" b="0"/>
              <a:pPr algn="r"/>
              <a:t>17</a:t>
            </a:fld>
            <a:endParaRPr lang="en-US" sz="1400" b="0"/>
          </a:p>
        </p:txBody>
      </p:sp>
      <p:sp>
        <p:nvSpPr>
          <p:cNvPr id="50180" name="Rectangle 2"/>
          <p:cNvSpPr>
            <a:spLocks noChangeArrowheads="1"/>
          </p:cNvSpPr>
          <p:nvPr/>
        </p:nvSpPr>
        <p:spPr bwMode="auto">
          <a:xfrm>
            <a:off x="533400" y="3886200"/>
            <a:ext cx="8001000" cy="762000"/>
          </a:xfrm>
          <a:prstGeom prst="rect">
            <a:avLst/>
          </a:prstGeom>
          <a:solidFill>
            <a:srgbClr val="FFFF99"/>
          </a:solidFill>
          <a:ln w="9525" algn="ctr">
            <a:solidFill>
              <a:schemeClr val="tx1"/>
            </a:solidFill>
            <a:miter lim="800000"/>
            <a:headEnd/>
            <a:tailEnd/>
          </a:ln>
        </p:spPr>
        <p:txBody>
          <a:bodyPr wrap="none" anchor="ctr">
            <a:spAutoFit/>
          </a:bodyPr>
          <a:lstStyle/>
          <a:p>
            <a:pPr algn="ctr"/>
            <a:endParaRPr lang="en-US"/>
          </a:p>
        </p:txBody>
      </p:sp>
      <p:sp>
        <p:nvSpPr>
          <p:cNvPr id="50181" name="Rectangle 3"/>
          <p:cNvSpPr>
            <a:spLocks noChangeArrowheads="1"/>
          </p:cNvSpPr>
          <p:nvPr/>
        </p:nvSpPr>
        <p:spPr bwMode="auto">
          <a:xfrm>
            <a:off x="457200" y="1447800"/>
            <a:ext cx="8153400" cy="838200"/>
          </a:xfrm>
          <a:prstGeom prst="rect">
            <a:avLst/>
          </a:prstGeom>
          <a:solidFill>
            <a:srgbClr val="FFFF99"/>
          </a:solidFill>
          <a:ln w="9525" algn="ctr">
            <a:solidFill>
              <a:schemeClr val="tx1"/>
            </a:solidFill>
            <a:miter lim="800000"/>
            <a:headEnd/>
            <a:tailEnd/>
          </a:ln>
        </p:spPr>
        <p:txBody>
          <a:bodyPr wrap="none" anchor="ctr">
            <a:spAutoFit/>
          </a:bodyPr>
          <a:lstStyle/>
          <a:p>
            <a:pPr algn="ctr"/>
            <a:endParaRPr lang="en-US"/>
          </a:p>
        </p:txBody>
      </p:sp>
      <p:sp>
        <p:nvSpPr>
          <p:cNvPr id="50182" name="Rectangle 5"/>
          <p:cNvSpPr>
            <a:spLocks noGrp="1" noChangeArrowheads="1"/>
          </p:cNvSpPr>
          <p:nvPr>
            <p:ph type="subTitle" idx="1"/>
          </p:nvPr>
        </p:nvSpPr>
        <p:spPr>
          <a:xfrm>
            <a:off x="395288" y="1581150"/>
            <a:ext cx="8229600" cy="5181600"/>
          </a:xfrm>
        </p:spPr>
        <p:txBody>
          <a:bodyPr/>
          <a:lstStyle/>
          <a:p>
            <a:pPr marL="465138" indent="-465138" eaLnBrk="1" hangingPunct="1">
              <a:buFont typeface="Wingdings" pitchFamily="2" charset="2"/>
              <a:buNone/>
            </a:pPr>
            <a:r>
              <a:rPr lang="en-US" sz="3600" b="1" smtClean="0"/>
              <a:t>Collaborative Plan Projects Selected</a:t>
            </a:r>
          </a:p>
          <a:p>
            <a:pPr marL="465138" indent="-465138" algn="l" eaLnBrk="1" hangingPunct="1">
              <a:buFont typeface="Wingdings" pitchFamily="2" charset="2"/>
              <a:buChar char="Ø"/>
            </a:pPr>
            <a:r>
              <a:rPr lang="en-US" b="1" smtClean="0"/>
              <a:t>Compare all alternatives and select preferred solutions</a:t>
            </a:r>
          </a:p>
          <a:p>
            <a:pPr marL="465138" indent="-465138" algn="l" eaLnBrk="1" hangingPunct="1"/>
            <a:r>
              <a:rPr lang="en-US" b="1" smtClean="0"/>
              <a:t>  </a:t>
            </a:r>
          </a:p>
          <a:p>
            <a:pPr marL="465138" indent="-465138" eaLnBrk="1" hangingPunct="1"/>
            <a:r>
              <a:rPr lang="en-US" sz="3600" b="1" smtClean="0"/>
              <a:t>Study Report Prepared</a:t>
            </a:r>
          </a:p>
          <a:p>
            <a:pPr marL="465138" indent="-465138" algn="l" eaLnBrk="1" hangingPunct="1">
              <a:buFont typeface="Wingdings" pitchFamily="2" charset="2"/>
              <a:buChar char="Ø"/>
            </a:pPr>
            <a:r>
              <a:rPr lang="en-US" b="1" smtClean="0"/>
              <a:t>Prepare draft report and distribute to TAG for review and comment </a:t>
            </a:r>
          </a:p>
          <a:p>
            <a:pPr marL="465138" indent="-465138" algn="l" eaLnBrk="1" hangingPunct="1"/>
            <a:endParaRPr lang="en-US" sz="40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sldNum" sz="quarter" idx="12"/>
          </p:nvPr>
        </p:nvSpPr>
        <p:spPr>
          <a:noFill/>
        </p:spPr>
        <p:txBody>
          <a:bodyPr/>
          <a:lstStyle/>
          <a:p>
            <a:fld id="{FB46818C-956F-49E4-922B-5822AA09DAEB}" type="slidenum">
              <a:rPr lang="en-US" smtClean="0"/>
              <a:pPr/>
              <a:t>18</a:t>
            </a:fld>
            <a:endParaRPr lang="en-US" smtClean="0"/>
          </a:p>
        </p:txBody>
      </p:sp>
      <p:sp>
        <p:nvSpPr>
          <p:cNvPr id="5222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4D33735-0BE9-4C22-82D4-64F44F24CC72}" type="slidenum">
              <a:rPr lang="en-US" sz="1400" b="0"/>
              <a:pPr algn="r"/>
              <a:t>18</a:t>
            </a:fld>
            <a:endParaRPr lang="en-US" sz="1400" b="0"/>
          </a:p>
        </p:txBody>
      </p:sp>
      <p:sp>
        <p:nvSpPr>
          <p:cNvPr id="52227" name="WordArt 2"/>
          <p:cNvSpPr>
            <a:spLocks noChangeArrowheads="1" noChangeShapeType="1" noTextEdit="1"/>
          </p:cNvSpPr>
          <p:nvPr/>
        </p:nvSpPr>
        <p:spPr bwMode="auto">
          <a:xfrm>
            <a:off x="990600" y="2700338"/>
            <a:ext cx="7467600" cy="2481262"/>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Book Antiqua"/>
              </a:rPr>
              <a:t>Questions ?</a:t>
            </a:r>
          </a:p>
        </p:txBody>
      </p:sp>
      <p:pic>
        <p:nvPicPr>
          <p:cNvPr id="52228" name="Picture 3" descr="j0078622"/>
          <p:cNvPicPr>
            <a:picLocks noChangeAspect="1" noChangeArrowheads="1"/>
          </p:cNvPicPr>
          <p:nvPr/>
        </p:nvPicPr>
        <p:blipFill>
          <a:blip r:embed="rId3" cstate="print"/>
          <a:srcRect/>
          <a:stretch>
            <a:fillRect/>
          </a:stretch>
        </p:blipFill>
        <p:spPr bwMode="auto">
          <a:xfrm>
            <a:off x="5943600" y="4343400"/>
            <a:ext cx="1857375" cy="2243138"/>
          </a:xfrm>
          <a:prstGeom prst="rect">
            <a:avLst/>
          </a:prstGeom>
          <a:noFill/>
          <a:ln w="9525">
            <a:noFill/>
            <a:miter lim="800000"/>
            <a:headEnd/>
            <a:tailEnd/>
          </a:ln>
        </p:spPr>
      </p:pic>
      <p:pic>
        <p:nvPicPr>
          <p:cNvPr id="52229" name="Picture 4" descr="j0078622"/>
          <p:cNvPicPr>
            <a:picLocks noChangeAspect="1" noChangeArrowheads="1"/>
          </p:cNvPicPr>
          <p:nvPr/>
        </p:nvPicPr>
        <p:blipFill>
          <a:blip r:embed="rId3" cstate="print"/>
          <a:srcRect/>
          <a:stretch>
            <a:fillRect/>
          </a:stretch>
        </p:blipFill>
        <p:spPr bwMode="auto">
          <a:xfrm>
            <a:off x="609600" y="1676400"/>
            <a:ext cx="1857375" cy="2057400"/>
          </a:xfrm>
          <a:prstGeom prst="rect">
            <a:avLst/>
          </a:prstGeom>
          <a:noFill/>
          <a:ln w="9525">
            <a:noFill/>
            <a:miter lim="800000"/>
            <a:headEnd/>
            <a:tailEnd/>
          </a:ln>
        </p:spPr>
      </p:pic>
      <p:pic>
        <p:nvPicPr>
          <p:cNvPr id="52230" name="Picture 5" descr="press-release"/>
          <p:cNvPicPr>
            <a:picLocks noGrp="1" noChangeAspect="1" noChangeArrowheads="1"/>
          </p:cNvPicPr>
          <p:nvPr>
            <p:ph type="title"/>
          </p:nvPr>
        </p:nvPicPr>
        <p:blipFill>
          <a:blip r:embed="rId4" cstate="print">
            <a:lum contrast="6000"/>
          </a:blip>
          <a:srcRect/>
          <a:stretch>
            <a:fillRect/>
          </a:stretch>
        </p:blipFill>
        <p:spPr>
          <a:xfrm>
            <a:off x="0" y="0"/>
            <a:ext cx="9144000" cy="166211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2"/>
          </p:nvPr>
        </p:nvSpPr>
        <p:spPr>
          <a:noFill/>
        </p:spPr>
        <p:txBody>
          <a:bodyPr/>
          <a:lstStyle/>
          <a:p>
            <a:fld id="{6A1D0534-108C-4608-AC3A-24782A7FDC96}" type="slidenum">
              <a:rPr lang="en-US" smtClean="0"/>
              <a:pPr/>
              <a:t>19</a:t>
            </a:fld>
            <a:endParaRPr lang="en-US" smtClean="0"/>
          </a:p>
        </p:txBody>
      </p:sp>
      <p:sp>
        <p:nvSpPr>
          <p:cNvPr id="54274"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B3D80C8-DE9B-4D70-9405-8D439482E493}" type="slidenum">
              <a:rPr lang="en-US" sz="1400" b="0"/>
              <a:pPr algn="r"/>
              <a:t>19</a:t>
            </a:fld>
            <a:endParaRPr lang="en-US" sz="1400" b="0"/>
          </a:p>
        </p:txBody>
      </p:sp>
      <p:sp>
        <p:nvSpPr>
          <p:cNvPr id="54275" name="Rectangle 2"/>
          <p:cNvSpPr>
            <a:spLocks noGrp="1" noChangeArrowheads="1"/>
          </p:cNvSpPr>
          <p:nvPr>
            <p:ph type="title" idx="4294967295"/>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sp>
        <p:nvSpPr>
          <p:cNvPr id="54276" name="Rectangle 3"/>
          <p:cNvSpPr>
            <a:spLocks noGrp="1" noChangeArrowheads="1"/>
          </p:cNvSpPr>
          <p:nvPr>
            <p:ph type="subTitle" idx="4294967295"/>
          </p:nvPr>
        </p:nvSpPr>
        <p:spPr>
          <a:xfrm>
            <a:off x="1066800" y="3962400"/>
            <a:ext cx="7010400" cy="1163638"/>
          </a:xfrm>
        </p:spPr>
        <p:txBody>
          <a:bodyPr lIns="90000" tIns="46800" rIns="90000" bIns="46800">
            <a:spAutoFit/>
          </a:bodyPr>
          <a:lstStyle/>
          <a:p>
            <a:pPr marL="0" indent="0" algn="ctr" defTabSz="457200"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smtClean="0"/>
          </a:p>
          <a:p>
            <a:pPr marL="0" indent="0" algn="ctr" defTabSz="457200"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t>Bob Pierce – Duke Energy</a:t>
            </a:r>
          </a:p>
        </p:txBody>
      </p:sp>
      <p:sp>
        <p:nvSpPr>
          <p:cNvPr id="54277" name="Rectangle 4"/>
          <p:cNvSpPr>
            <a:spLocks noChangeArrowheads="1"/>
          </p:cNvSpPr>
          <p:nvPr/>
        </p:nvSpPr>
        <p:spPr bwMode="auto">
          <a:xfrm>
            <a:off x="381000" y="1828800"/>
            <a:ext cx="8305800" cy="2209800"/>
          </a:xfrm>
          <a:prstGeom prst="rect">
            <a:avLst/>
          </a:prstGeom>
          <a:solidFill>
            <a:srgbClr val="CCFFCC"/>
          </a:solidFill>
          <a:ln w="9360">
            <a:solidFill>
              <a:srgbClr val="000000"/>
            </a:solidFill>
            <a:miter lim="800000"/>
            <a:headEnd/>
            <a:tailEnd/>
          </a:ln>
        </p:spPr>
        <p:txBody>
          <a:bodyPr lIns="90000" tIns="46800" rIns="90000" bIns="46800" anchor="ctr"/>
          <a:lstStyle/>
          <a:p>
            <a:pPr marL="342900" indent="-342900"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t>Regional Studies Reports</a:t>
            </a:r>
          </a:p>
          <a:p>
            <a:pPr marL="342900" indent="-342900"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0"/>
          </a:p>
        </p:txBody>
      </p:sp>
      <p:pic>
        <p:nvPicPr>
          <p:cNvPr id="54278"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2"/>
          </p:nvPr>
        </p:nvSpPr>
        <p:spPr>
          <a:noFill/>
        </p:spPr>
        <p:txBody>
          <a:bodyPr/>
          <a:lstStyle/>
          <a:p>
            <a:fld id="{3F9CEF28-CE7C-4B16-83E7-9F83C56F09E0}" type="slidenum">
              <a:rPr lang="en-US" smtClean="0"/>
              <a:pPr/>
              <a:t>2</a:t>
            </a:fld>
            <a:endParaRPr lang="en-US" smtClean="0"/>
          </a:p>
        </p:txBody>
      </p:sp>
      <p:sp>
        <p:nvSpPr>
          <p:cNvPr id="194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D3C59EE-4D8C-456C-A407-DF0CEAA5800D}" type="slidenum">
              <a:rPr lang="en-US" sz="1400" b="0"/>
              <a:pPr algn="r"/>
              <a:t>2</a:t>
            </a:fld>
            <a:endParaRPr lang="en-US" sz="1400" b="0"/>
          </a:p>
        </p:txBody>
      </p:sp>
      <p:sp>
        <p:nvSpPr>
          <p:cNvPr id="19459" name="Rectangle 2"/>
          <p:cNvSpPr>
            <a:spLocks noGrp="1" noChangeArrowheads="1"/>
          </p:cNvSpPr>
          <p:nvPr>
            <p:ph type="body" idx="1"/>
          </p:nvPr>
        </p:nvSpPr>
        <p:spPr>
          <a:xfrm>
            <a:off x="457200" y="1371600"/>
            <a:ext cx="8153400" cy="4876800"/>
          </a:xfrm>
        </p:spPr>
        <p:txBody>
          <a:bodyPr/>
          <a:lstStyle/>
          <a:p>
            <a:pPr marL="609600" indent="-609600" eaLnBrk="1" hangingPunct="1">
              <a:buFontTx/>
              <a:buNone/>
            </a:pPr>
            <a:r>
              <a:rPr lang="en-US" b="1" smtClean="0"/>
              <a:t>TAG Meeting Agenda</a:t>
            </a:r>
          </a:p>
          <a:p>
            <a:pPr marL="990600" lvl="1" indent="-533400" eaLnBrk="1" hangingPunct="1">
              <a:buFontTx/>
              <a:buAutoNum type="arabicPeriod"/>
            </a:pPr>
            <a:r>
              <a:rPr lang="en-US" sz="2400" b="1" smtClean="0"/>
              <a:t>Introductions and Agenda – Rich Wodyka</a:t>
            </a:r>
          </a:p>
          <a:p>
            <a:pPr marL="990600" lvl="1" indent="-533400" eaLnBrk="1" hangingPunct="1">
              <a:buFontTx/>
              <a:buAutoNum type="arabicPeriod"/>
            </a:pPr>
            <a:r>
              <a:rPr lang="en-US" sz="2400" b="1" smtClean="0"/>
              <a:t>2010 Study Activities Report and 2010 Study Scope Update – Denise Roeder</a:t>
            </a:r>
          </a:p>
          <a:p>
            <a:pPr marL="990600" lvl="1" indent="-533400" eaLnBrk="1" hangingPunct="1">
              <a:buFontTx/>
              <a:buAutoNum type="arabicPeriod"/>
            </a:pPr>
            <a:r>
              <a:rPr lang="en-US" sz="2400" b="1" smtClean="0"/>
              <a:t>Regional Studies Update – Bob Pierce</a:t>
            </a:r>
          </a:p>
          <a:p>
            <a:pPr marL="990600" lvl="1" indent="-533400" eaLnBrk="1" hangingPunct="1">
              <a:buFontTx/>
              <a:buAutoNum type="arabicPeriod"/>
            </a:pPr>
            <a:r>
              <a:rPr lang="en-GB" sz="2400" b="1" smtClean="0"/>
              <a:t>NERC TPL-001-1 Standard Update</a:t>
            </a:r>
            <a:r>
              <a:rPr lang="en-US" sz="2400" smtClean="0"/>
              <a:t> </a:t>
            </a:r>
            <a:r>
              <a:rPr lang="en-US" sz="2400" b="1" smtClean="0"/>
              <a:t>– Bob Pierce</a:t>
            </a:r>
            <a:endParaRPr lang="en-US" sz="2400" smtClean="0"/>
          </a:p>
          <a:p>
            <a:pPr marL="990600" lvl="1" indent="-533400" eaLnBrk="1" hangingPunct="1">
              <a:buFontTx/>
              <a:buAutoNum type="arabicPeriod"/>
            </a:pPr>
            <a:r>
              <a:rPr lang="en-US" sz="2400" b="1" smtClean="0"/>
              <a:t>NERC / FERC activities related to transmission planning – Bob Pierce</a:t>
            </a:r>
          </a:p>
          <a:p>
            <a:pPr marL="990600" lvl="1" indent="-533400" eaLnBrk="1" hangingPunct="1">
              <a:buFontTx/>
              <a:buAutoNum type="arabicPeriod"/>
            </a:pPr>
            <a:r>
              <a:rPr lang="en-US" sz="2400" b="1" smtClean="0"/>
              <a:t>2010 TAG Work Plan – Rich Wodyka</a:t>
            </a:r>
          </a:p>
          <a:p>
            <a:pPr marL="990600" lvl="1" indent="-533400" eaLnBrk="1" hangingPunct="1">
              <a:buFontTx/>
              <a:buAutoNum type="arabicPeriod"/>
            </a:pPr>
            <a:r>
              <a:rPr lang="en-US" sz="2400" b="1" smtClean="0"/>
              <a:t>TAG Open Forum – Rich Wodyka</a:t>
            </a:r>
          </a:p>
        </p:txBody>
      </p:sp>
      <p:pic>
        <p:nvPicPr>
          <p:cNvPr id="19460" name="Picture 3" descr="press-release"/>
          <p:cNvPicPr>
            <a:picLocks noGrp="1" noChangeAspect="1" noChangeArrowheads="1"/>
          </p:cNvPicPr>
          <p:nvPr>
            <p:ph type="title"/>
          </p:nvPr>
        </p:nvPicPr>
        <p:blipFill>
          <a:blip r:embed="rId3" cstate="print">
            <a:lum contrast="6000"/>
          </a:blip>
          <a:srcRect/>
          <a:stretch>
            <a:fillRect/>
          </a:stretch>
        </p:blipFill>
        <p:spPr>
          <a:xfrm>
            <a:off x="0" y="274638"/>
            <a:ext cx="9144000" cy="1143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6"/>
          <p:cNvSpPr>
            <a:spLocks noGrp="1" noChangeArrowheads="1"/>
          </p:cNvSpPr>
          <p:nvPr>
            <p:ph type="sldNum" sz="quarter" idx="12"/>
          </p:nvPr>
        </p:nvSpPr>
        <p:spPr>
          <a:noFill/>
        </p:spPr>
        <p:txBody>
          <a:bodyPr/>
          <a:lstStyle/>
          <a:p>
            <a:fld id="{7468FCA8-74F0-4F39-9C62-DFADC6F6A288}" type="slidenum">
              <a:rPr lang="en-US" smtClean="0"/>
              <a:pPr/>
              <a:t>20</a:t>
            </a:fld>
            <a:endParaRPr lang="en-US" smtClean="0"/>
          </a:p>
        </p:txBody>
      </p:sp>
      <p:sp>
        <p:nvSpPr>
          <p:cNvPr id="5632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6D343E8-A78A-4406-ACFF-929ACB08A660}" type="slidenum">
              <a:rPr lang="en-US" sz="1400" b="0"/>
              <a:pPr algn="r"/>
              <a:t>20</a:t>
            </a:fld>
            <a:endParaRPr lang="en-US" sz="1400" b="0"/>
          </a:p>
        </p:txBody>
      </p:sp>
      <p:sp>
        <p:nvSpPr>
          <p:cNvPr id="56323"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87FDD03-210A-4EAC-8D7F-24BE6E943260}" type="slidenum">
              <a:rPr lang="en-US" sz="1400" b="0"/>
              <a:pPr algn="r"/>
              <a:t>20</a:t>
            </a:fld>
            <a:endParaRPr lang="en-US" sz="1400" b="0"/>
          </a:p>
        </p:txBody>
      </p:sp>
      <p:sp>
        <p:nvSpPr>
          <p:cNvPr id="56324" name="Rectangle 2"/>
          <p:cNvSpPr>
            <a:spLocks noGrp="1" noChangeArrowheads="1"/>
          </p:cNvSpPr>
          <p:nvPr>
            <p:ph type="title" idx="4294967295"/>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pic>
        <p:nvPicPr>
          <p:cNvPr id="56325"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202756" name="Rectangle 4"/>
          <p:cNvSpPr>
            <a:spLocks noChangeArrowheads="1"/>
          </p:cNvSpPr>
          <p:nvPr/>
        </p:nvSpPr>
        <p:spPr bwMode="auto">
          <a:xfrm>
            <a:off x="423863" y="2506663"/>
            <a:ext cx="8218487" cy="1766887"/>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t>Eastern Wind Integration and Transmission Study </a:t>
            </a:r>
          </a:p>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chemeClr val="tx2"/>
                </a:solidFill>
                <a:effectLst>
                  <a:outerShdw blurRad="38100" dist="38100" dir="2700000" algn="tl">
                    <a:srgbClr val="FFFFFF"/>
                  </a:outerShdw>
                </a:effectLst>
              </a:rPr>
              <a:t>EWITS</a:t>
            </a:r>
            <a:endParaRPr lang="en-GB" sz="3600">
              <a:solidFill>
                <a:schemeClr val="tx2"/>
              </a:solidFill>
              <a:effectLst>
                <a:outerShdw blurRad="38100" dist="38100" dir="2700000" algn="tl">
                  <a:srgbClr val="FFFFFF"/>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6"/>
          <p:cNvSpPr>
            <a:spLocks noGrp="1" noChangeArrowheads="1"/>
          </p:cNvSpPr>
          <p:nvPr>
            <p:ph type="sldNum" sz="quarter" idx="12"/>
          </p:nvPr>
        </p:nvSpPr>
        <p:spPr>
          <a:noFill/>
        </p:spPr>
        <p:txBody>
          <a:bodyPr/>
          <a:lstStyle/>
          <a:p>
            <a:fld id="{D94E756E-489A-4C80-995A-FEF10D044D0F}" type="slidenum">
              <a:rPr lang="en-US" smtClean="0"/>
              <a:pPr/>
              <a:t>21</a:t>
            </a:fld>
            <a:endParaRPr lang="en-US" smtClean="0"/>
          </a:p>
        </p:txBody>
      </p:sp>
      <p:sp>
        <p:nvSpPr>
          <p:cNvPr id="5837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23FBF9B-8D24-4B9A-8351-C1F28C829591}" type="slidenum">
              <a:rPr lang="en-US" sz="1400" b="0"/>
              <a:pPr algn="r"/>
              <a:t>21</a:t>
            </a:fld>
            <a:endParaRPr lang="en-US" sz="1400" b="0"/>
          </a:p>
        </p:txBody>
      </p:sp>
      <p:pic>
        <p:nvPicPr>
          <p:cNvPr id="58371"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58372" name="Rectangle 3"/>
          <p:cNvSpPr>
            <a:spLocks noGrp="1" noChangeArrowheads="1"/>
          </p:cNvSpPr>
          <p:nvPr>
            <p:ph type="body" idx="4294967295"/>
          </p:nvPr>
        </p:nvSpPr>
        <p:spPr>
          <a:xfrm>
            <a:off x="228600" y="1014413"/>
            <a:ext cx="6858000" cy="533400"/>
          </a:xfrm>
        </p:spPr>
        <p:txBody>
          <a:bodyPr/>
          <a:lstStyle/>
          <a:p>
            <a:pPr eaLnBrk="1" hangingPunct="1">
              <a:lnSpc>
                <a:spcPct val="90000"/>
              </a:lnSpc>
              <a:buFontTx/>
              <a:buNone/>
            </a:pPr>
            <a:endParaRPr lang="en-US" sz="2800" u="sng" smtClean="0"/>
          </a:p>
          <a:p>
            <a:pPr eaLnBrk="1" hangingPunct="1">
              <a:lnSpc>
                <a:spcPct val="90000"/>
              </a:lnSpc>
              <a:buFontTx/>
              <a:buNone/>
            </a:pPr>
            <a:r>
              <a:rPr lang="en-US" sz="2800" b="1" u="sng" smtClean="0"/>
              <a:t>Objectives of EWITS</a:t>
            </a:r>
          </a:p>
        </p:txBody>
      </p:sp>
      <p:sp>
        <p:nvSpPr>
          <p:cNvPr id="58373" name="Rectangle 4"/>
          <p:cNvSpPr>
            <a:spLocks noChangeArrowheads="1"/>
          </p:cNvSpPr>
          <p:nvPr/>
        </p:nvSpPr>
        <p:spPr bwMode="auto">
          <a:xfrm>
            <a:off x="228600" y="2162175"/>
            <a:ext cx="8763000" cy="5181600"/>
          </a:xfrm>
          <a:prstGeom prst="rect">
            <a:avLst/>
          </a:prstGeom>
          <a:noFill/>
          <a:ln w="9525">
            <a:noFill/>
            <a:miter lim="800000"/>
            <a:headEnd/>
            <a:tailEnd/>
          </a:ln>
        </p:spPr>
        <p:txBody>
          <a:bodyPr/>
          <a:lstStyle/>
          <a:p>
            <a:pPr marL="342900" indent="-342900">
              <a:spcBef>
                <a:spcPct val="20000"/>
              </a:spcBef>
              <a:spcAft>
                <a:spcPct val="30000"/>
              </a:spcAft>
              <a:buFont typeface="Wingdings" pitchFamily="2" charset="2"/>
              <a:buChar char="Ø"/>
            </a:pPr>
            <a:r>
              <a:rPr lang="en-US" sz="2000"/>
              <a:t>Evaluate the power system impacts and transmission associated with increasing wind capacity to 20% and 30% of retail electric energy sales in the study area by </a:t>
            </a:r>
            <a:r>
              <a:rPr lang="en-US" sz="2000">
                <a:solidFill>
                  <a:srgbClr val="FF0000"/>
                </a:solidFill>
              </a:rPr>
              <a:t>2024</a:t>
            </a:r>
            <a:r>
              <a:rPr lang="en-US" sz="2000"/>
              <a:t> ;</a:t>
            </a:r>
          </a:p>
          <a:p>
            <a:pPr marL="342900" indent="-342900">
              <a:spcBef>
                <a:spcPct val="20000"/>
              </a:spcBef>
              <a:spcAft>
                <a:spcPct val="30000"/>
              </a:spcAft>
              <a:buFont typeface="Wingdings" pitchFamily="2" charset="2"/>
              <a:buChar char="Ø"/>
            </a:pPr>
            <a:r>
              <a:rPr lang="en-US" sz="2000"/>
              <a:t>Evaluate operations impacts due to variability and uncertainty of wind;</a:t>
            </a:r>
          </a:p>
          <a:p>
            <a:pPr marL="342900" indent="-342900">
              <a:spcBef>
                <a:spcPct val="20000"/>
              </a:spcBef>
              <a:spcAft>
                <a:spcPct val="30000"/>
              </a:spcAft>
              <a:buFont typeface="Wingdings" pitchFamily="2" charset="2"/>
              <a:buChar char="Ø"/>
            </a:pPr>
            <a:r>
              <a:rPr lang="en-US" sz="2000"/>
              <a:t>Build upon prior wind integration studies and related technical work; </a:t>
            </a:r>
          </a:p>
          <a:p>
            <a:pPr marL="342900" indent="-342900">
              <a:spcBef>
                <a:spcPct val="20000"/>
              </a:spcBef>
              <a:spcAft>
                <a:spcPct val="30000"/>
              </a:spcAft>
              <a:buFont typeface="Wingdings" pitchFamily="2" charset="2"/>
              <a:buChar char="Ø"/>
            </a:pPr>
            <a:r>
              <a:rPr lang="en-US" sz="2000"/>
              <a:t>Coordinate with JCSP and current regional power system study work;</a:t>
            </a:r>
          </a:p>
          <a:p>
            <a:pPr marL="342900" indent="-342900">
              <a:spcBef>
                <a:spcPct val="20000"/>
              </a:spcBef>
              <a:spcAft>
                <a:spcPct val="30000"/>
              </a:spcAft>
              <a:buFont typeface="Wingdings" pitchFamily="2" charset="2"/>
              <a:buChar char="Ø"/>
            </a:pPr>
            <a:r>
              <a:rPr lang="en-US" sz="2000"/>
              <a:t>Produce meaningful, broadly supported results through a technically rigorous, inclusive study process.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idx="12"/>
          </p:nvPr>
        </p:nvSpPr>
        <p:spPr>
          <a:noFill/>
        </p:spPr>
        <p:txBody>
          <a:bodyPr/>
          <a:lstStyle/>
          <a:p>
            <a:fld id="{B0C4A2F3-AF8A-416A-A2DC-67089B91A028}" type="slidenum">
              <a:rPr lang="en-US" smtClean="0"/>
              <a:pPr/>
              <a:t>22</a:t>
            </a:fld>
            <a:endParaRPr lang="en-US" smtClean="0"/>
          </a:p>
        </p:txBody>
      </p:sp>
      <p:pic>
        <p:nvPicPr>
          <p:cNvPr id="60418"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60419"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F776720-E8A6-4959-9466-44A4E8822EF4}" type="slidenum">
              <a:rPr lang="en-US" sz="1400" b="0"/>
              <a:pPr algn="r"/>
              <a:t>22</a:t>
            </a:fld>
            <a:endParaRPr lang="en-US" sz="1400" b="0"/>
          </a:p>
        </p:txBody>
      </p:sp>
      <p:sp>
        <p:nvSpPr>
          <p:cNvPr id="60420"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AAB7150-2553-4027-AE0F-1C2C1A1DA52D}" type="slidenum">
              <a:rPr lang="en-US" sz="1400" b="0"/>
              <a:pPr algn="r"/>
              <a:t>22</a:t>
            </a:fld>
            <a:endParaRPr lang="en-US" sz="1400" b="0"/>
          </a:p>
        </p:txBody>
      </p:sp>
      <p:sp>
        <p:nvSpPr>
          <p:cNvPr id="60421" name="Rectangle 2"/>
          <p:cNvSpPr>
            <a:spLocks noGrp="1" noChangeArrowheads="1"/>
          </p:cNvSpPr>
          <p:nvPr>
            <p:ph type="title" idx="4294967295"/>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sp>
        <p:nvSpPr>
          <p:cNvPr id="202756" name="Rectangle 4"/>
          <p:cNvSpPr>
            <a:spLocks noChangeArrowheads="1"/>
          </p:cNvSpPr>
          <p:nvPr/>
        </p:nvSpPr>
        <p:spPr bwMode="auto">
          <a:xfrm>
            <a:off x="385763" y="1239838"/>
            <a:ext cx="8305800" cy="1006475"/>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2"/>
                </a:solidFill>
                <a:effectLst>
                  <a:outerShdw blurRad="38100" dist="38100" dir="2700000" algn="tl">
                    <a:srgbClr val="FFFFFF"/>
                  </a:outerShdw>
                </a:effectLst>
              </a:rPr>
              <a:t>EWITS</a:t>
            </a:r>
            <a:endParaRPr lang="en-GB" sz="4400" dirty="0">
              <a:solidFill>
                <a:schemeClr val="tx2"/>
              </a:solidFill>
              <a:effectLst>
                <a:outerShdw blurRad="38100" dist="38100" dir="2700000" algn="tl">
                  <a:srgbClr val="FFFFFF"/>
                </a:outerShdw>
              </a:effectLst>
            </a:endParaRPr>
          </a:p>
        </p:txBody>
      </p:sp>
      <p:sp>
        <p:nvSpPr>
          <p:cNvPr id="60423" name="Rectangle 6"/>
          <p:cNvSpPr>
            <a:spLocks noGrp="1" noChangeArrowheads="1"/>
          </p:cNvSpPr>
          <p:nvPr>
            <p:ph type="subTitle" idx="4294967295"/>
          </p:nvPr>
        </p:nvSpPr>
        <p:spPr>
          <a:xfrm>
            <a:off x="419100" y="2451100"/>
            <a:ext cx="8191500" cy="4054475"/>
          </a:xfrm>
        </p:spPr>
        <p:txBody>
          <a:bodyPr anchor="ctr">
            <a:spAutoFit/>
          </a:bodyPr>
          <a:lstStyle/>
          <a:p>
            <a:pPr marL="520700" indent="-520700" eaLnBrk="1" hangingPunct="1">
              <a:spcBef>
                <a:spcPct val="0"/>
              </a:spcBef>
              <a:buFont typeface="Wingdings" pitchFamily="2" charset="2"/>
              <a:buChar char="Ø"/>
            </a:pPr>
            <a:r>
              <a:rPr lang="en-US" sz="2000" b="1" smtClean="0"/>
              <a:t>Reference Scenario -  approximates the current state of wind development.  Scenario totaled about 6% of the total 2024 projected load requirements for the U.S. portion of the Eastern Interconnection.</a:t>
            </a:r>
          </a:p>
          <a:p>
            <a:pPr marL="520700" indent="-520700" eaLnBrk="1" hangingPunct="1">
              <a:spcBef>
                <a:spcPct val="0"/>
              </a:spcBef>
              <a:buFont typeface="Wingdings" pitchFamily="2" charset="2"/>
              <a:buChar char="Ø"/>
            </a:pPr>
            <a:endParaRPr lang="en-US" sz="2000" b="1" smtClean="0"/>
          </a:p>
          <a:p>
            <a:pPr marL="520700" indent="-520700" eaLnBrk="1" hangingPunct="1">
              <a:spcBef>
                <a:spcPct val="0"/>
              </a:spcBef>
              <a:buFont typeface="Wingdings" pitchFamily="2" charset="2"/>
              <a:buChar char="Ø"/>
            </a:pPr>
            <a:r>
              <a:rPr lang="en-US" sz="2000" b="1" smtClean="0"/>
              <a:t>Scenario 1, 20% penetration – High Capacity Factor, Onshore: Utilizes high-quality wind resources in the Great Plains, with other development in the eastern United States where good wind resources exist. </a:t>
            </a:r>
          </a:p>
          <a:p>
            <a:pPr marL="520700" indent="-520700" eaLnBrk="1" hangingPunct="1">
              <a:spcBef>
                <a:spcPct val="0"/>
              </a:spcBef>
              <a:buFont typeface="Wingdings" pitchFamily="2" charset="2"/>
              <a:buChar char="Ø"/>
            </a:pPr>
            <a:endParaRPr lang="en-US" sz="2000" b="1" smtClean="0"/>
          </a:p>
          <a:p>
            <a:pPr marL="520700" indent="-520700" eaLnBrk="1" hangingPunct="1">
              <a:spcBef>
                <a:spcPct val="0"/>
              </a:spcBef>
              <a:buFont typeface="Wingdings" pitchFamily="2" charset="2"/>
              <a:buChar char="Ø"/>
            </a:pPr>
            <a:r>
              <a:rPr lang="en-US" sz="2000" b="1" smtClean="0"/>
              <a:t>Scenario 2, 20% penetration – Hybrid with Offshore: Some wind generation in the Great Plains is moved east. Some East Coast offshore development is included.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sldNum" sz="quarter" idx="12"/>
          </p:nvPr>
        </p:nvSpPr>
        <p:spPr>
          <a:noFill/>
        </p:spPr>
        <p:txBody>
          <a:bodyPr/>
          <a:lstStyle/>
          <a:p>
            <a:fld id="{B2EB6501-F3B4-4244-8D00-6B9C2E556FBF}" type="slidenum">
              <a:rPr lang="en-US" smtClean="0"/>
              <a:pPr/>
              <a:t>23</a:t>
            </a:fld>
            <a:endParaRPr lang="en-US" smtClean="0"/>
          </a:p>
        </p:txBody>
      </p:sp>
      <p:pic>
        <p:nvPicPr>
          <p:cNvPr id="62466" name="Picture 5" descr="press-release"/>
          <p:cNvPicPr>
            <a:picLocks noChangeAspect="1" noChangeArrowheads="1"/>
          </p:cNvPicPr>
          <p:nvPr/>
        </p:nvPicPr>
        <p:blipFill>
          <a:blip r:embed="rId3" cstate="print">
            <a:lum contrast="6000"/>
          </a:blip>
          <a:srcRect/>
          <a:stretch>
            <a:fillRect/>
          </a:stretch>
        </p:blipFill>
        <p:spPr bwMode="auto">
          <a:xfrm>
            <a:off x="0" y="0"/>
            <a:ext cx="9144000" cy="1181100"/>
          </a:xfrm>
          <a:prstGeom prst="rect">
            <a:avLst/>
          </a:prstGeom>
          <a:noFill/>
          <a:ln w="9525">
            <a:noFill/>
            <a:miter lim="800000"/>
            <a:headEnd/>
            <a:tailEnd/>
          </a:ln>
        </p:spPr>
      </p:pic>
      <p:sp>
        <p:nvSpPr>
          <p:cNvPr id="6246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78FA0E9-0BDE-4672-A51F-A80D231DF220}" type="slidenum">
              <a:rPr lang="en-US" sz="1400" b="0"/>
              <a:pPr algn="r"/>
              <a:t>23</a:t>
            </a:fld>
            <a:endParaRPr lang="en-US" sz="1400" b="0"/>
          </a:p>
        </p:txBody>
      </p:sp>
      <p:sp>
        <p:nvSpPr>
          <p:cNvPr id="62468"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C3FA1C1-9BA2-46AA-AA49-2FDA5ACC37B2}" type="slidenum">
              <a:rPr lang="en-US" sz="1400" b="0"/>
              <a:pPr algn="r"/>
              <a:t>23</a:t>
            </a:fld>
            <a:endParaRPr lang="en-US" sz="1400" b="0"/>
          </a:p>
        </p:txBody>
      </p:sp>
      <p:sp>
        <p:nvSpPr>
          <p:cNvPr id="62469" name="Rectangle 2"/>
          <p:cNvSpPr>
            <a:spLocks noGrp="1" noChangeArrowheads="1"/>
          </p:cNvSpPr>
          <p:nvPr>
            <p:ph type="title" idx="4294967295"/>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sp>
        <p:nvSpPr>
          <p:cNvPr id="202756" name="Rectangle 4"/>
          <p:cNvSpPr>
            <a:spLocks noChangeArrowheads="1"/>
          </p:cNvSpPr>
          <p:nvPr/>
        </p:nvSpPr>
        <p:spPr bwMode="auto">
          <a:xfrm>
            <a:off x="381000" y="1047750"/>
            <a:ext cx="8305800" cy="9525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2"/>
                </a:solidFill>
                <a:effectLst>
                  <a:outerShdw blurRad="38100" dist="38100" dir="2700000" algn="tl">
                    <a:srgbClr val="FFFFFF"/>
                  </a:outerShdw>
                </a:effectLst>
              </a:rPr>
              <a:t>EWITS</a:t>
            </a:r>
            <a:endParaRPr lang="en-GB" sz="4400" dirty="0">
              <a:solidFill>
                <a:schemeClr val="tx2"/>
              </a:solidFill>
              <a:effectLst>
                <a:outerShdw blurRad="38100" dist="38100" dir="2700000" algn="tl">
                  <a:srgbClr val="FFFFFF"/>
                </a:outerShdw>
              </a:effectLst>
            </a:endParaRPr>
          </a:p>
        </p:txBody>
      </p:sp>
      <p:sp>
        <p:nvSpPr>
          <p:cNvPr id="62471" name="Rectangle 6"/>
          <p:cNvSpPr>
            <a:spLocks noGrp="1" noChangeArrowheads="1"/>
          </p:cNvSpPr>
          <p:nvPr>
            <p:ph type="subTitle" idx="4294967295"/>
          </p:nvPr>
        </p:nvSpPr>
        <p:spPr>
          <a:xfrm>
            <a:off x="419100" y="2235200"/>
            <a:ext cx="8191500" cy="4486275"/>
          </a:xfrm>
        </p:spPr>
        <p:txBody>
          <a:bodyPr anchor="ctr">
            <a:spAutoFit/>
          </a:bodyPr>
          <a:lstStyle/>
          <a:p>
            <a:pPr marL="347663" indent="-347663" eaLnBrk="1" hangingPunct="1">
              <a:spcBef>
                <a:spcPct val="0"/>
              </a:spcBef>
              <a:buFont typeface="Wingdings" pitchFamily="2" charset="2"/>
              <a:buChar char="Ø"/>
            </a:pPr>
            <a:r>
              <a:rPr lang="en-US" sz="1800" b="1" smtClean="0"/>
              <a:t>Scenario 3, 20% penetration – Local with Aggressive Offshore: More wind generation is moved east toward load centers, necessitating broader use of offshore resources. The offshore wind assumptions represent an uppermost limit of what could be developed by 2024 under an aggressive technology-push scenario.</a:t>
            </a:r>
          </a:p>
          <a:p>
            <a:pPr marL="347663" indent="-347663" eaLnBrk="1" hangingPunct="1">
              <a:spcBef>
                <a:spcPct val="0"/>
              </a:spcBef>
              <a:buFont typeface="Wingdings" pitchFamily="2" charset="2"/>
              <a:buChar char="Ø"/>
            </a:pPr>
            <a:endParaRPr lang="en-US" sz="1800" b="1" smtClean="0"/>
          </a:p>
          <a:p>
            <a:pPr marL="347663" indent="-347663" eaLnBrk="1" hangingPunct="1">
              <a:spcBef>
                <a:spcPct val="0"/>
              </a:spcBef>
              <a:buFont typeface="Wingdings" pitchFamily="2" charset="2"/>
              <a:buChar char="Ø"/>
            </a:pPr>
            <a:r>
              <a:rPr lang="en-US" sz="1800" b="1" smtClean="0"/>
              <a:t>Scenario 4, 30% penetration – Aggressive On- and Offshore: Meeting the 30% energy penetration level uses a substantial amount of the higher quality wind resource in the NREL database. A large amount of offshore generation is needed to reach the target energy level.</a:t>
            </a:r>
          </a:p>
          <a:p>
            <a:pPr marL="347663" indent="-347663" eaLnBrk="1" hangingPunct="1">
              <a:spcBef>
                <a:spcPct val="0"/>
              </a:spcBef>
              <a:buFont typeface="Wingdings" pitchFamily="2" charset="2"/>
              <a:buChar char="Ø"/>
            </a:pPr>
            <a:endParaRPr lang="en-US" sz="1800" b="1" smtClean="0"/>
          </a:p>
          <a:p>
            <a:pPr marL="347663" indent="-347663" eaLnBrk="1" hangingPunct="1">
              <a:spcBef>
                <a:spcPct val="0"/>
              </a:spcBef>
              <a:buFont typeface="Wingdings" pitchFamily="2" charset="2"/>
              <a:buChar char="Ø"/>
            </a:pPr>
            <a:r>
              <a:rPr lang="en-US" sz="1800" b="1" smtClean="0"/>
              <a:t>Supplying 20% of the U.S. portion of the Eastern Interconnection would call for approximately 225,000 megawatts (MW) of wind generation capacity, which is about a tenfold increase above today’s levels. To reach 30% energy from wind, the installed capacity would have to rise to 330,000 MW.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sldNum" sz="quarter" idx="12"/>
          </p:nvPr>
        </p:nvSpPr>
        <p:spPr>
          <a:noFill/>
        </p:spPr>
        <p:txBody>
          <a:bodyPr/>
          <a:lstStyle/>
          <a:p>
            <a:fld id="{099CE67F-0207-4227-8AAB-3152A4E137C1}" type="slidenum">
              <a:rPr lang="en-US" smtClean="0"/>
              <a:pPr/>
              <a:t>24</a:t>
            </a:fld>
            <a:endParaRPr lang="en-US" smtClean="0"/>
          </a:p>
        </p:txBody>
      </p:sp>
      <p:pic>
        <p:nvPicPr>
          <p:cNvPr id="64514" name="Picture 5" descr="press-release"/>
          <p:cNvPicPr>
            <a:picLocks noChangeAspect="1" noChangeArrowheads="1"/>
          </p:cNvPicPr>
          <p:nvPr/>
        </p:nvPicPr>
        <p:blipFill>
          <a:blip r:embed="rId2" cstate="print">
            <a:lum contrast="6000"/>
          </a:blip>
          <a:srcRect/>
          <a:stretch>
            <a:fillRect/>
          </a:stretch>
        </p:blipFill>
        <p:spPr bwMode="auto">
          <a:xfrm>
            <a:off x="0" y="0"/>
            <a:ext cx="9144000" cy="1181100"/>
          </a:xfrm>
          <a:prstGeom prst="rect">
            <a:avLst/>
          </a:prstGeom>
          <a:noFill/>
          <a:ln w="9525">
            <a:noFill/>
            <a:miter lim="800000"/>
            <a:headEnd/>
            <a:tailEnd/>
          </a:ln>
        </p:spPr>
      </p:pic>
      <p:sp>
        <p:nvSpPr>
          <p:cNvPr id="64515"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64C1333-ACCC-48F8-AFAF-C70CC00C5702}" type="slidenum">
              <a:rPr lang="en-US" sz="1400" b="0"/>
              <a:pPr algn="r"/>
              <a:t>24</a:t>
            </a:fld>
            <a:endParaRPr lang="en-US" sz="1400" b="0"/>
          </a:p>
        </p:txBody>
      </p:sp>
      <p:pic>
        <p:nvPicPr>
          <p:cNvPr id="64516" name="Picture 2"/>
          <p:cNvPicPr>
            <a:picLocks noChangeAspect="1" noChangeArrowheads="1"/>
          </p:cNvPicPr>
          <p:nvPr/>
        </p:nvPicPr>
        <p:blipFill>
          <a:blip r:embed="rId3" cstate="print"/>
          <a:srcRect/>
          <a:stretch>
            <a:fillRect/>
          </a:stretch>
        </p:blipFill>
        <p:spPr bwMode="auto">
          <a:xfrm>
            <a:off x="192088" y="2019300"/>
            <a:ext cx="8951912" cy="4838700"/>
          </a:xfrm>
          <a:prstGeom prst="rect">
            <a:avLst/>
          </a:prstGeom>
          <a:noFill/>
          <a:ln w="9525">
            <a:noFill/>
            <a:miter lim="800000"/>
            <a:headEnd/>
            <a:tailEnd/>
          </a:ln>
        </p:spPr>
      </p:pic>
      <p:sp>
        <p:nvSpPr>
          <p:cNvPr id="5" name="Rectangle 4"/>
          <p:cNvSpPr>
            <a:spLocks noChangeArrowheads="1"/>
          </p:cNvSpPr>
          <p:nvPr/>
        </p:nvSpPr>
        <p:spPr bwMode="auto">
          <a:xfrm>
            <a:off x="381000" y="1009650"/>
            <a:ext cx="8305800" cy="998538"/>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2"/>
                </a:solidFill>
                <a:effectLst>
                  <a:outerShdw blurRad="38100" dist="38100" dir="2700000" algn="tl">
                    <a:srgbClr val="FFFFFF"/>
                  </a:outerShdw>
                </a:effectLst>
              </a:rPr>
              <a:t>EWITS</a:t>
            </a:r>
            <a:endParaRPr lang="en-GB" sz="4400" dirty="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p:cNvSpPr>
            <a:spLocks noGrp="1" noChangeArrowheads="1"/>
          </p:cNvSpPr>
          <p:nvPr>
            <p:ph type="sldNum" sz="quarter" idx="12"/>
          </p:nvPr>
        </p:nvSpPr>
        <p:spPr>
          <a:noFill/>
        </p:spPr>
        <p:txBody>
          <a:bodyPr/>
          <a:lstStyle/>
          <a:p>
            <a:fld id="{65D430CC-8904-4A5C-83ED-F5AC23B39F99}" type="slidenum">
              <a:rPr lang="en-US" smtClean="0"/>
              <a:pPr/>
              <a:t>25</a:t>
            </a:fld>
            <a:endParaRPr lang="en-US" smtClean="0"/>
          </a:p>
        </p:txBody>
      </p:sp>
      <p:sp>
        <p:nvSpPr>
          <p:cNvPr id="6553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7EEB2AD-C949-4396-8CFC-08CA7272905A}" type="slidenum">
              <a:rPr lang="en-US" sz="1400" b="0"/>
              <a:pPr algn="r"/>
              <a:t>25</a:t>
            </a:fld>
            <a:endParaRPr lang="en-US" sz="1400" b="0"/>
          </a:p>
        </p:txBody>
      </p:sp>
      <p:sp>
        <p:nvSpPr>
          <p:cNvPr id="65539"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029612C-1830-4AB7-AD58-C788092E1FFA}" type="slidenum">
              <a:rPr lang="en-US" sz="1400" b="0"/>
              <a:pPr algn="r"/>
              <a:t>25</a:t>
            </a:fld>
            <a:endParaRPr lang="en-US" sz="1400" b="0"/>
          </a:p>
        </p:txBody>
      </p:sp>
      <p:sp>
        <p:nvSpPr>
          <p:cNvPr id="65540" name="Rectangle 2"/>
          <p:cNvSpPr>
            <a:spLocks noGrp="1" noChangeArrowheads="1"/>
          </p:cNvSpPr>
          <p:nvPr>
            <p:ph type="title" idx="4294967295"/>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pic>
        <p:nvPicPr>
          <p:cNvPr id="65541" name="Picture 5" descr="press-release"/>
          <p:cNvPicPr>
            <a:picLocks noChangeAspect="1" noChangeArrowheads="1"/>
          </p:cNvPicPr>
          <p:nvPr/>
        </p:nvPicPr>
        <p:blipFill>
          <a:blip r:embed="rId3" cstate="print">
            <a:lum contrast="6000"/>
          </a:blip>
          <a:srcRect/>
          <a:stretch>
            <a:fillRect/>
          </a:stretch>
        </p:blipFill>
        <p:spPr bwMode="auto">
          <a:xfrm>
            <a:off x="0" y="0"/>
            <a:ext cx="9144000" cy="1181100"/>
          </a:xfrm>
          <a:prstGeom prst="rect">
            <a:avLst/>
          </a:prstGeom>
          <a:noFill/>
          <a:ln w="9525">
            <a:noFill/>
            <a:miter lim="800000"/>
            <a:headEnd/>
            <a:tailEnd/>
          </a:ln>
        </p:spPr>
      </p:pic>
      <p:sp>
        <p:nvSpPr>
          <p:cNvPr id="65542" name="Rectangle 6"/>
          <p:cNvSpPr>
            <a:spLocks noGrp="1" noChangeArrowheads="1"/>
          </p:cNvSpPr>
          <p:nvPr>
            <p:ph type="subTitle" idx="4294967295"/>
          </p:nvPr>
        </p:nvSpPr>
        <p:spPr>
          <a:xfrm>
            <a:off x="419100" y="2343150"/>
            <a:ext cx="8191500" cy="3937000"/>
          </a:xfrm>
        </p:spPr>
        <p:txBody>
          <a:bodyPr anchor="ctr">
            <a:spAutoFit/>
          </a:bodyPr>
          <a:lstStyle/>
          <a:p>
            <a:pPr marL="520700" indent="-520700" eaLnBrk="1" hangingPunct="1">
              <a:spcBef>
                <a:spcPct val="0"/>
              </a:spcBef>
              <a:buFont typeface="Wingdings" pitchFamily="2" charset="2"/>
              <a:buChar char="Ø"/>
            </a:pPr>
            <a:r>
              <a:rPr lang="en-US" sz="1800" b="1" smtClean="0"/>
              <a:t>High penetrations of wind generation—20% to 30% of the electrical energy requirements of the Eastern Interconnection—are technically feasible with significant expansion of the transmission infrastructure.</a:t>
            </a:r>
          </a:p>
          <a:p>
            <a:pPr marL="520700" indent="-520700" eaLnBrk="1" hangingPunct="1">
              <a:spcBef>
                <a:spcPct val="0"/>
              </a:spcBef>
              <a:buFont typeface="Wingdings" pitchFamily="2" charset="2"/>
              <a:buChar char="Ø"/>
            </a:pPr>
            <a:endParaRPr lang="en-US" sz="1800" b="1" smtClean="0"/>
          </a:p>
          <a:p>
            <a:pPr marL="520700" indent="-520700" eaLnBrk="1" hangingPunct="1">
              <a:spcBef>
                <a:spcPct val="0"/>
              </a:spcBef>
              <a:buFont typeface="Wingdings" pitchFamily="2" charset="2"/>
              <a:buChar char="Ø"/>
            </a:pPr>
            <a:r>
              <a:rPr lang="en-US" sz="1800" b="1" smtClean="0"/>
              <a:t>New transmission will be required for all the future wind scenarios in the Eastern Interconnection, including the Reference Case. Planning for this transmission, then, is imperative because it takes longer to build new transmission capacity than it does to build new wind plants.</a:t>
            </a:r>
          </a:p>
          <a:p>
            <a:pPr marL="520700" indent="-520700" eaLnBrk="1" hangingPunct="1">
              <a:spcBef>
                <a:spcPct val="0"/>
              </a:spcBef>
              <a:buFont typeface="Wingdings" pitchFamily="2" charset="2"/>
              <a:buChar char="Ø"/>
            </a:pPr>
            <a:endParaRPr lang="en-US" sz="1800" b="1" smtClean="0"/>
          </a:p>
          <a:p>
            <a:pPr marL="520700" indent="-520700" eaLnBrk="1" hangingPunct="1">
              <a:spcBef>
                <a:spcPct val="0"/>
              </a:spcBef>
              <a:buFont typeface="Wingdings" pitchFamily="2" charset="2"/>
              <a:buChar char="Ø"/>
            </a:pPr>
            <a:r>
              <a:rPr lang="en-US" sz="1800" b="1" smtClean="0"/>
              <a:t>Without transmission enhancements, substantial curtailment (shutting down) of wind generation would be required for all the 20% scenarios.</a:t>
            </a:r>
          </a:p>
        </p:txBody>
      </p:sp>
      <p:sp>
        <p:nvSpPr>
          <p:cNvPr id="202756" name="Rectangle 4"/>
          <p:cNvSpPr>
            <a:spLocks noChangeArrowheads="1"/>
          </p:cNvSpPr>
          <p:nvPr/>
        </p:nvSpPr>
        <p:spPr bwMode="auto">
          <a:xfrm>
            <a:off x="381000" y="1047750"/>
            <a:ext cx="8305800" cy="9525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2"/>
                </a:solidFill>
                <a:effectLst>
                  <a:outerShdw blurRad="38100" dist="38100" dir="2700000" algn="tl">
                    <a:srgbClr val="FFFFFF"/>
                  </a:outerShdw>
                </a:effectLst>
              </a:rPr>
              <a:t>EWITS</a:t>
            </a:r>
            <a:endParaRPr lang="en-GB" sz="4400" dirty="0">
              <a:solidFill>
                <a:schemeClr val="tx2"/>
              </a:solidFill>
              <a:effectLst>
                <a:outerShdw blurRad="38100" dist="38100" dir="2700000" algn="tl">
                  <a:srgbClr val="FFFFFF"/>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sldNum" sz="quarter" idx="12"/>
          </p:nvPr>
        </p:nvSpPr>
        <p:spPr>
          <a:noFill/>
        </p:spPr>
        <p:txBody>
          <a:bodyPr/>
          <a:lstStyle/>
          <a:p>
            <a:fld id="{E42421F4-4D22-4F6B-8E18-EE419E93E8F9}" type="slidenum">
              <a:rPr lang="en-US" smtClean="0"/>
              <a:pPr/>
              <a:t>26</a:t>
            </a:fld>
            <a:endParaRPr lang="en-US" smtClean="0"/>
          </a:p>
        </p:txBody>
      </p:sp>
      <p:sp>
        <p:nvSpPr>
          <p:cNvPr id="67586"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B914247-7C29-4439-9672-0AC5BEEA6CA7}" type="slidenum">
              <a:rPr lang="en-US" sz="1400" b="0"/>
              <a:pPr algn="r"/>
              <a:t>26</a:t>
            </a:fld>
            <a:endParaRPr lang="en-US" sz="1400" b="0"/>
          </a:p>
        </p:txBody>
      </p:sp>
      <p:pic>
        <p:nvPicPr>
          <p:cNvPr id="67587" name="Picture 2"/>
          <p:cNvPicPr>
            <a:picLocks noChangeAspect="1" noChangeArrowheads="1"/>
          </p:cNvPicPr>
          <p:nvPr/>
        </p:nvPicPr>
        <p:blipFill>
          <a:blip r:embed="rId3" cstate="print"/>
          <a:srcRect/>
          <a:stretch>
            <a:fillRect/>
          </a:stretch>
        </p:blipFill>
        <p:spPr bwMode="auto">
          <a:xfrm>
            <a:off x="866775" y="604838"/>
            <a:ext cx="7410450" cy="564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a:spLocks noGrp="1" noChangeArrowheads="1"/>
          </p:cNvSpPr>
          <p:nvPr>
            <p:ph type="sldNum" sz="quarter" idx="12"/>
          </p:nvPr>
        </p:nvSpPr>
        <p:spPr>
          <a:noFill/>
        </p:spPr>
        <p:txBody>
          <a:bodyPr/>
          <a:lstStyle/>
          <a:p>
            <a:fld id="{8D265235-F4D5-49CE-8DEB-D31426C44DFB}" type="slidenum">
              <a:rPr lang="en-US" smtClean="0"/>
              <a:pPr/>
              <a:t>27</a:t>
            </a:fld>
            <a:endParaRPr lang="en-US" smtClean="0"/>
          </a:p>
        </p:txBody>
      </p:sp>
      <p:sp>
        <p:nvSpPr>
          <p:cNvPr id="6963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D836DF3-A05B-4600-A274-9FF49D237C43}" type="slidenum">
              <a:rPr lang="en-US" sz="1400" b="0"/>
              <a:pPr algn="r"/>
              <a:t>27</a:t>
            </a:fld>
            <a:endParaRPr lang="en-US" sz="1400" b="0"/>
          </a:p>
        </p:txBody>
      </p:sp>
      <p:sp>
        <p:nvSpPr>
          <p:cNvPr id="69635"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F8EF5CF-8489-4705-9BA5-DF2FCE8A6C9F}" type="slidenum">
              <a:rPr lang="en-US" sz="1400" b="0"/>
              <a:pPr algn="r"/>
              <a:t>27</a:t>
            </a:fld>
            <a:endParaRPr lang="en-US" sz="1400" b="0"/>
          </a:p>
        </p:txBody>
      </p:sp>
      <p:sp>
        <p:nvSpPr>
          <p:cNvPr id="69636" name="Rectangle 2"/>
          <p:cNvSpPr>
            <a:spLocks noGrp="1" noChangeArrowheads="1"/>
          </p:cNvSpPr>
          <p:nvPr>
            <p:ph type="title" idx="4294967295"/>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pic>
        <p:nvPicPr>
          <p:cNvPr id="69637" name="Picture 5" descr="press-release"/>
          <p:cNvPicPr>
            <a:picLocks noChangeAspect="1" noChangeArrowheads="1"/>
          </p:cNvPicPr>
          <p:nvPr/>
        </p:nvPicPr>
        <p:blipFill>
          <a:blip r:embed="rId3" cstate="print">
            <a:lum contrast="6000"/>
          </a:blip>
          <a:srcRect/>
          <a:stretch>
            <a:fillRect/>
          </a:stretch>
        </p:blipFill>
        <p:spPr bwMode="auto">
          <a:xfrm>
            <a:off x="0" y="0"/>
            <a:ext cx="9144000" cy="1181100"/>
          </a:xfrm>
          <a:prstGeom prst="rect">
            <a:avLst/>
          </a:prstGeom>
          <a:noFill/>
          <a:ln w="9525">
            <a:noFill/>
            <a:miter lim="800000"/>
            <a:headEnd/>
            <a:tailEnd/>
          </a:ln>
        </p:spPr>
      </p:pic>
      <p:sp>
        <p:nvSpPr>
          <p:cNvPr id="69638" name="Rectangle 6"/>
          <p:cNvSpPr>
            <a:spLocks noGrp="1" noChangeArrowheads="1"/>
          </p:cNvSpPr>
          <p:nvPr>
            <p:ph type="subTitle" idx="4294967295"/>
          </p:nvPr>
        </p:nvSpPr>
        <p:spPr>
          <a:xfrm>
            <a:off x="381000" y="2314575"/>
            <a:ext cx="8191500" cy="3444875"/>
          </a:xfrm>
        </p:spPr>
        <p:txBody>
          <a:bodyPr anchor="ctr">
            <a:spAutoFit/>
          </a:bodyPr>
          <a:lstStyle/>
          <a:p>
            <a:pPr marL="520700" indent="-520700" eaLnBrk="1" hangingPunct="1">
              <a:spcBef>
                <a:spcPct val="0"/>
              </a:spcBef>
              <a:buFont typeface="Wingdings" pitchFamily="2" charset="2"/>
              <a:buChar char="Ø"/>
            </a:pPr>
            <a:r>
              <a:rPr lang="en-US" sz="2000" b="1" smtClean="0"/>
              <a:t>Interconnection-wide costs for integrating large amounts of wind generation are manageable with large regional operating pools and significant market, tariff, and operational changes.</a:t>
            </a:r>
          </a:p>
          <a:p>
            <a:pPr marL="520700" indent="-520700" eaLnBrk="1" hangingPunct="1">
              <a:spcBef>
                <a:spcPct val="0"/>
              </a:spcBef>
              <a:buFont typeface="Wingdings" pitchFamily="2" charset="2"/>
              <a:buChar char="Ø"/>
            </a:pPr>
            <a:endParaRPr lang="en-US" sz="2000" b="1" smtClean="0"/>
          </a:p>
          <a:p>
            <a:pPr marL="520700" indent="-520700" eaLnBrk="1" hangingPunct="1">
              <a:spcBef>
                <a:spcPct val="0"/>
              </a:spcBef>
              <a:buFont typeface="Wingdings" pitchFamily="2" charset="2"/>
              <a:buChar char="Ø"/>
            </a:pPr>
            <a:r>
              <a:rPr lang="en-US" sz="2000" b="1" smtClean="0"/>
              <a:t>Transmission helps reduce the impacts of the variability of the wind, which reduces wind integration costs, increases reliability of the electrical grid, and helps make more efficient use of the available generation resources. Although costs for aggressive expansions of the existing grid are significant, they make up a relatively small portion of the total annualized costs in any of the scenarios studied.</a:t>
            </a:r>
          </a:p>
        </p:txBody>
      </p:sp>
      <p:sp>
        <p:nvSpPr>
          <p:cNvPr id="202756" name="Rectangle 4"/>
          <p:cNvSpPr>
            <a:spLocks noChangeArrowheads="1"/>
          </p:cNvSpPr>
          <p:nvPr/>
        </p:nvSpPr>
        <p:spPr bwMode="auto">
          <a:xfrm>
            <a:off x="381000" y="1047750"/>
            <a:ext cx="8305800" cy="9525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2"/>
                </a:solidFill>
                <a:effectLst>
                  <a:outerShdw blurRad="38100" dist="38100" dir="2700000" algn="tl">
                    <a:srgbClr val="FFFFFF"/>
                  </a:outerShdw>
                </a:effectLst>
              </a:rPr>
              <a:t>EWITS</a:t>
            </a:r>
            <a:endParaRPr lang="en-GB" sz="4400" dirty="0">
              <a:solidFill>
                <a:schemeClr val="tx2"/>
              </a:solidFill>
              <a:effectLst>
                <a:outerShdw blurRad="38100" dist="38100" dir="2700000" algn="tl">
                  <a:srgbClr val="FFFFFF"/>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a:spLocks noGrp="1" noChangeArrowheads="1"/>
          </p:cNvSpPr>
          <p:nvPr>
            <p:ph type="sldNum" sz="quarter" idx="12"/>
          </p:nvPr>
        </p:nvSpPr>
        <p:spPr>
          <a:noFill/>
        </p:spPr>
        <p:txBody>
          <a:bodyPr/>
          <a:lstStyle/>
          <a:p>
            <a:fld id="{6F7E7651-7273-450B-8C5B-B4F4B8C24125}" type="slidenum">
              <a:rPr lang="en-US" smtClean="0"/>
              <a:pPr/>
              <a:t>28</a:t>
            </a:fld>
            <a:endParaRPr lang="en-US" smtClean="0"/>
          </a:p>
        </p:txBody>
      </p:sp>
      <p:pic>
        <p:nvPicPr>
          <p:cNvPr id="71682" name="Picture 5" descr="press-release"/>
          <p:cNvPicPr>
            <a:picLocks noChangeAspect="1" noChangeArrowheads="1"/>
          </p:cNvPicPr>
          <p:nvPr/>
        </p:nvPicPr>
        <p:blipFill>
          <a:blip r:embed="rId2" cstate="print">
            <a:lum contrast="6000"/>
          </a:blip>
          <a:srcRect/>
          <a:stretch>
            <a:fillRect/>
          </a:stretch>
        </p:blipFill>
        <p:spPr bwMode="auto">
          <a:xfrm>
            <a:off x="0" y="0"/>
            <a:ext cx="9144000" cy="1181100"/>
          </a:xfrm>
          <a:prstGeom prst="rect">
            <a:avLst/>
          </a:prstGeom>
          <a:noFill/>
          <a:ln w="9525">
            <a:noFill/>
            <a:miter lim="800000"/>
            <a:headEnd/>
            <a:tailEnd/>
          </a:ln>
        </p:spPr>
      </p:pic>
      <p:sp>
        <p:nvSpPr>
          <p:cNvPr id="71683"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5DA873D-D73C-4100-A2D8-43BAE7A54967}" type="slidenum">
              <a:rPr lang="en-US" sz="1400" b="0"/>
              <a:pPr algn="r"/>
              <a:t>28</a:t>
            </a:fld>
            <a:endParaRPr lang="en-US" sz="1400" b="0"/>
          </a:p>
        </p:txBody>
      </p:sp>
      <p:pic>
        <p:nvPicPr>
          <p:cNvPr id="71684" name="Picture 2"/>
          <p:cNvPicPr>
            <a:picLocks noChangeAspect="1" noChangeArrowheads="1"/>
          </p:cNvPicPr>
          <p:nvPr/>
        </p:nvPicPr>
        <p:blipFill>
          <a:blip r:embed="rId3" cstate="print"/>
          <a:srcRect/>
          <a:stretch>
            <a:fillRect/>
          </a:stretch>
        </p:blipFill>
        <p:spPr bwMode="auto">
          <a:xfrm>
            <a:off x="342900" y="2084388"/>
            <a:ext cx="8480425" cy="3763962"/>
          </a:xfrm>
          <a:prstGeom prst="rect">
            <a:avLst/>
          </a:prstGeom>
          <a:noFill/>
          <a:ln w="9525">
            <a:noFill/>
            <a:miter lim="800000"/>
            <a:headEnd/>
            <a:tailEnd/>
          </a:ln>
        </p:spPr>
      </p:pic>
      <p:sp>
        <p:nvSpPr>
          <p:cNvPr id="4" name="Rectangle 4"/>
          <p:cNvSpPr>
            <a:spLocks noChangeArrowheads="1"/>
          </p:cNvSpPr>
          <p:nvPr/>
        </p:nvSpPr>
        <p:spPr bwMode="auto">
          <a:xfrm>
            <a:off x="342900" y="977900"/>
            <a:ext cx="8305800" cy="9525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2"/>
                </a:solidFill>
                <a:effectLst>
                  <a:outerShdw blurRad="38100" dist="38100" dir="2700000" algn="tl">
                    <a:srgbClr val="FFFFFF"/>
                  </a:outerShdw>
                </a:effectLst>
              </a:rPr>
              <a:t>EWITS</a:t>
            </a:r>
            <a:endParaRPr lang="en-GB" sz="4400" dirty="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A6CCC7C2-8EF8-40B9-B531-7749364FA928}" type="slidenum">
              <a:rPr lang="en-US" smtClean="0"/>
              <a:pPr/>
              <a:t>29</a:t>
            </a:fld>
            <a:endParaRPr lang="en-US" smtClean="0"/>
          </a:p>
        </p:txBody>
      </p:sp>
      <p:sp>
        <p:nvSpPr>
          <p:cNvPr id="102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04F178C-A4A5-4451-AB4A-E58F6B265550}" type="slidenum">
              <a:rPr lang="en-US" sz="1400" b="0"/>
              <a:pPr algn="r"/>
              <a:t>29</a:t>
            </a:fld>
            <a:endParaRPr lang="en-US" sz="1400" b="0"/>
          </a:p>
        </p:txBody>
      </p:sp>
      <p:sp>
        <p:nvSpPr>
          <p:cNvPr id="1029" name="Rectangle 3"/>
          <p:cNvSpPr>
            <a:spLocks noGrp="1" noChangeArrowheads="1"/>
          </p:cNvSpPr>
          <p:nvPr>
            <p:ph type="body" idx="4294967295"/>
          </p:nvPr>
        </p:nvSpPr>
        <p:spPr>
          <a:xfrm>
            <a:off x="685800" y="2389188"/>
            <a:ext cx="8077200" cy="4495800"/>
          </a:xfrm>
        </p:spPr>
        <p:txBody>
          <a:bodyPr/>
          <a:lstStyle/>
          <a:p>
            <a:pPr marL="463550" indent="-463550" eaLnBrk="1" hangingPunct="1">
              <a:lnSpc>
                <a:spcPct val="120000"/>
              </a:lnSpc>
              <a:buFont typeface="Wingdings" pitchFamily="2" charset="2"/>
              <a:buChar char="Ø"/>
            </a:pPr>
            <a:r>
              <a:rPr lang="en-US" sz="2000" smtClean="0"/>
              <a:t>EWITS Website - </a:t>
            </a:r>
            <a:r>
              <a:rPr lang="en-US" sz="2000" smtClean="0">
                <a:hlinkClick r:id="rId4" tooltip="http://wind.nrel.gov/public/EWITS/"/>
              </a:rPr>
              <a:t>http://wind.nrel.gov/public/EWITS/</a:t>
            </a:r>
            <a:r>
              <a:rPr lang="en-US" sz="2000" smtClean="0"/>
              <a:t> </a:t>
            </a:r>
          </a:p>
          <a:p>
            <a:pPr marL="463550" indent="-463550" eaLnBrk="1" hangingPunct="1">
              <a:lnSpc>
                <a:spcPct val="120000"/>
              </a:lnSpc>
              <a:buFont typeface="Wingdings" pitchFamily="2" charset="2"/>
              <a:buChar char="Ø"/>
            </a:pPr>
            <a:endParaRPr lang="en-US" sz="2000" smtClean="0"/>
          </a:p>
          <a:p>
            <a:pPr marL="463550" indent="-463550" eaLnBrk="1" hangingPunct="1">
              <a:lnSpc>
                <a:spcPct val="120000"/>
              </a:lnSpc>
              <a:buFont typeface="Wingdings" pitchFamily="2" charset="2"/>
              <a:buChar char="Ø"/>
            </a:pPr>
            <a:r>
              <a:rPr lang="en-US" sz="2000" smtClean="0"/>
              <a:t>Contact Dave Corbus at</a:t>
            </a:r>
            <a:r>
              <a:rPr lang="en-US" sz="2000" smtClean="0">
                <a:solidFill>
                  <a:schemeClr val="accent2"/>
                </a:solidFill>
              </a:rPr>
              <a:t> </a:t>
            </a:r>
            <a:r>
              <a:rPr lang="en-US" sz="2000" u="sng" smtClean="0">
                <a:solidFill>
                  <a:schemeClr val="accent2"/>
                </a:solidFill>
                <a:hlinkClick r:id="rId5"/>
              </a:rPr>
              <a:t>David_Corbus@nrel.gov</a:t>
            </a:r>
            <a:r>
              <a:rPr lang="en-US" sz="2000" smtClean="0">
                <a:solidFill>
                  <a:schemeClr val="accent2"/>
                </a:solidFill>
              </a:rPr>
              <a:t> </a:t>
            </a:r>
            <a:r>
              <a:rPr lang="en-US" sz="2000" smtClean="0"/>
              <a:t>(303-384-6966) </a:t>
            </a:r>
          </a:p>
          <a:p>
            <a:pPr marL="463550" indent="-463550" eaLnBrk="1" hangingPunct="1">
              <a:lnSpc>
                <a:spcPct val="120000"/>
              </a:lnSpc>
              <a:buFont typeface="Wingdings" pitchFamily="2" charset="2"/>
              <a:buNone/>
            </a:pPr>
            <a:endParaRPr lang="en-US" sz="2000" smtClean="0"/>
          </a:p>
          <a:p>
            <a:pPr marL="463550" indent="-463550" eaLnBrk="1" hangingPunct="1">
              <a:lnSpc>
                <a:spcPct val="120000"/>
              </a:lnSpc>
            </a:pPr>
            <a:endParaRPr lang="en-US" sz="2000" smtClean="0"/>
          </a:p>
        </p:txBody>
      </p:sp>
      <p:graphicFrame>
        <p:nvGraphicFramePr>
          <p:cNvPr id="1026" name="Object 2"/>
          <p:cNvGraphicFramePr>
            <a:graphicFrameLocks noChangeAspect="1"/>
          </p:cNvGraphicFramePr>
          <p:nvPr>
            <p:ph sz="half" idx="4294967295"/>
          </p:nvPr>
        </p:nvGraphicFramePr>
        <p:xfrm>
          <a:off x="5334000" y="2516188"/>
          <a:ext cx="3810000" cy="2054225"/>
        </p:xfrm>
        <a:graphic>
          <a:graphicData uri="http://schemas.openxmlformats.org/presentationml/2006/ole">
            <p:oleObj spid="_x0000_s1026" name="Chart" r:id="rId6" imgW="7772400" imgH="4191000" progId="MSGraph.Chart.8">
              <p:embed followColorScheme="full"/>
            </p:oleObj>
          </a:graphicData>
        </a:graphic>
      </p:graphicFrame>
      <p:pic>
        <p:nvPicPr>
          <p:cNvPr id="1030" name="Picture 5" descr="press-release"/>
          <p:cNvPicPr>
            <a:picLocks noChangeAspect="1" noChangeArrowheads="1"/>
          </p:cNvPicPr>
          <p:nvPr/>
        </p:nvPicPr>
        <p:blipFill>
          <a:blip r:embed="rId7"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81000" y="1257300"/>
            <a:ext cx="8305800" cy="9525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400" dirty="0">
                <a:solidFill>
                  <a:schemeClr val="tx2"/>
                </a:solidFill>
                <a:effectLst>
                  <a:outerShdw blurRad="38100" dist="38100" dir="2700000" algn="tl">
                    <a:srgbClr val="FFFFFF"/>
                  </a:outerShdw>
                </a:effectLst>
              </a:rPr>
              <a:t>EWITS</a:t>
            </a:r>
            <a:endParaRPr lang="en-GB" sz="4400" dirty="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a:noFill/>
        </p:spPr>
        <p:txBody>
          <a:bodyPr/>
          <a:lstStyle/>
          <a:p>
            <a:fld id="{0B2C9E7F-46E8-48F2-B3A3-3445EAA3C31E}" type="slidenum">
              <a:rPr lang="en-US" smtClean="0"/>
              <a:pPr/>
              <a:t>3</a:t>
            </a:fld>
            <a:endParaRPr lang="en-US" smtClean="0"/>
          </a:p>
        </p:txBody>
      </p:sp>
      <p:sp>
        <p:nvSpPr>
          <p:cNvPr id="2150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E946A2A-CBEB-4733-BD20-BAF5D7E42DAD}" type="slidenum">
              <a:rPr lang="en-US" sz="1400" b="0"/>
              <a:pPr algn="r"/>
              <a:t>3</a:t>
            </a:fld>
            <a:endParaRPr lang="en-US" sz="1400" b="0"/>
          </a:p>
        </p:txBody>
      </p:sp>
      <p:sp>
        <p:nvSpPr>
          <p:cNvPr id="21507" name="Rectangle 2"/>
          <p:cNvSpPr>
            <a:spLocks noChangeArrowheads="1"/>
          </p:cNvSpPr>
          <p:nvPr/>
        </p:nvSpPr>
        <p:spPr bwMode="auto">
          <a:xfrm>
            <a:off x="685800" y="1981200"/>
            <a:ext cx="7696200" cy="1676400"/>
          </a:xfrm>
          <a:prstGeom prst="rect">
            <a:avLst/>
          </a:prstGeom>
          <a:solidFill>
            <a:schemeClr val="accent1"/>
          </a:solidFill>
          <a:ln w="9525" algn="ctr">
            <a:solidFill>
              <a:schemeClr val="tx1"/>
            </a:solidFill>
            <a:miter lim="800000"/>
            <a:headEnd/>
            <a:tailEnd/>
          </a:ln>
        </p:spPr>
        <p:txBody>
          <a:bodyPr anchor="ctr">
            <a:spAutoFit/>
          </a:bodyPr>
          <a:lstStyle/>
          <a:p>
            <a:pPr algn="ctr"/>
            <a:endParaRPr lang="en-US"/>
          </a:p>
        </p:txBody>
      </p:sp>
      <p:sp>
        <p:nvSpPr>
          <p:cNvPr id="21508" name="Rectangle 3"/>
          <p:cNvSpPr>
            <a:spLocks noGrp="1" noChangeArrowheads="1"/>
          </p:cNvSpPr>
          <p:nvPr>
            <p:ph type="ctrTitle"/>
          </p:nvPr>
        </p:nvSpPr>
        <p:spPr>
          <a:xfrm>
            <a:off x="609600" y="2035175"/>
            <a:ext cx="7772400" cy="1470025"/>
          </a:xfrm>
        </p:spPr>
        <p:txBody>
          <a:bodyPr/>
          <a:lstStyle/>
          <a:p>
            <a:pPr eaLnBrk="1" hangingPunct="1"/>
            <a:r>
              <a:rPr lang="en-US" b="1" smtClean="0"/>
              <a:t>NCTPC 2010 Study </a:t>
            </a:r>
            <a:br>
              <a:rPr lang="en-US" b="1" smtClean="0"/>
            </a:br>
            <a:r>
              <a:rPr lang="en-US" b="1" smtClean="0"/>
              <a:t>Activities</a:t>
            </a:r>
          </a:p>
        </p:txBody>
      </p:sp>
      <p:sp>
        <p:nvSpPr>
          <p:cNvPr id="21509" name="Rectangle 4"/>
          <p:cNvSpPr>
            <a:spLocks noGrp="1" noChangeArrowheads="1"/>
          </p:cNvSpPr>
          <p:nvPr>
            <p:ph type="subTitle" idx="1"/>
          </p:nvPr>
        </p:nvSpPr>
        <p:spPr>
          <a:xfrm>
            <a:off x="1295400" y="4343400"/>
            <a:ext cx="6400800" cy="1371600"/>
          </a:xfrm>
        </p:spPr>
        <p:txBody>
          <a:bodyPr/>
          <a:lstStyle/>
          <a:p>
            <a:pPr eaLnBrk="1" hangingPunct="1"/>
            <a:r>
              <a:rPr lang="en-US" b="1" smtClean="0"/>
              <a:t>Denise Roeder</a:t>
            </a:r>
          </a:p>
          <a:p>
            <a:pPr eaLnBrk="1" hangingPunct="1"/>
            <a:r>
              <a:rPr lang="en-US" b="1" smtClean="0"/>
              <a:t>ElectriCities</a:t>
            </a:r>
          </a:p>
        </p:txBody>
      </p:sp>
      <p:pic>
        <p:nvPicPr>
          <p:cNvPr id="21510"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Grp="1" noChangeArrowheads="1"/>
          </p:cNvSpPr>
          <p:nvPr>
            <p:ph type="sldNum" sz="quarter" idx="12"/>
          </p:nvPr>
        </p:nvSpPr>
        <p:spPr>
          <a:noFill/>
        </p:spPr>
        <p:txBody>
          <a:bodyPr/>
          <a:lstStyle/>
          <a:p>
            <a:fld id="{7C7DC277-4D82-4074-A453-ED5303271A79}" type="slidenum">
              <a:rPr lang="en-US" smtClean="0"/>
              <a:pPr/>
              <a:t>30</a:t>
            </a:fld>
            <a:endParaRPr lang="en-US" smtClean="0"/>
          </a:p>
        </p:txBody>
      </p:sp>
      <p:sp>
        <p:nvSpPr>
          <p:cNvPr id="7577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9C42669-FC2A-472A-B8BA-14FB516128C8}" type="slidenum">
              <a:rPr lang="en-US" sz="1400" b="0"/>
              <a:pPr algn="r"/>
              <a:t>30</a:t>
            </a:fld>
            <a:endParaRPr lang="en-US" sz="1400" b="0"/>
          </a:p>
        </p:txBody>
      </p:sp>
      <p:sp>
        <p:nvSpPr>
          <p:cNvPr id="75779"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6D70381-6E8C-4387-91DF-2BB4C66452F4}" type="slidenum">
              <a:rPr lang="en-US" sz="1400" b="0"/>
              <a:pPr algn="r"/>
              <a:t>30</a:t>
            </a:fld>
            <a:endParaRPr lang="en-US" sz="1400" b="0"/>
          </a:p>
        </p:txBody>
      </p:sp>
      <p:sp>
        <p:nvSpPr>
          <p:cNvPr id="75780" name="Rectangle 2"/>
          <p:cNvSpPr>
            <a:spLocks noGrp="1" noChangeArrowheads="1"/>
          </p:cNvSpPr>
          <p:nvPr>
            <p:ph type="title" idx="4294967295"/>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pic>
        <p:nvPicPr>
          <p:cNvPr id="75781"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414338" y="2354263"/>
            <a:ext cx="8305800" cy="1997075"/>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chemeClr val="tx2"/>
                </a:solidFill>
                <a:effectLst>
                  <a:outerShdw blurRad="38100" dist="38100" dir="2700000" algn="tl">
                    <a:srgbClr val="FFFFFF"/>
                  </a:outerShdw>
                </a:effectLst>
              </a:rPr>
              <a:t>Strategic Midwest Area</a:t>
            </a:r>
          </a:p>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a:solidFill>
                  <a:schemeClr val="tx2"/>
                </a:solidFill>
                <a:effectLst>
                  <a:outerShdw blurRad="38100" dist="38100" dir="2700000" algn="tl">
                    <a:srgbClr val="FFFFFF"/>
                  </a:outerShdw>
                </a:effectLst>
              </a:rPr>
              <a:t>Renewable Transmission Study</a:t>
            </a:r>
            <a:endParaRPr lang="en-GB" sz="3600">
              <a:solidFill>
                <a:schemeClr val="tx2"/>
              </a:solidFill>
              <a:effectLst>
                <a:outerShdw blurRad="38100" dist="38100" dir="2700000" algn="tl">
                  <a:srgbClr val="FFFFFF"/>
                </a:outerShdw>
              </a:effectLst>
            </a:endParaRPr>
          </a:p>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a:solidFill>
                  <a:schemeClr val="tx2"/>
                </a:solidFill>
                <a:effectLst>
                  <a:outerShdw blurRad="38100" dist="38100" dir="2700000" algn="tl">
                    <a:srgbClr val="FFFFFF"/>
                  </a:outerShdw>
                </a:effectLst>
              </a:rPr>
              <a:t>SMART</a:t>
            </a:r>
            <a:endParaRPr lang="en-US" sz="3600">
              <a:solidFill>
                <a:schemeClr val="tx2"/>
              </a:solidFill>
              <a:effectLst>
                <a:outerShdw blurRad="38100" dist="38100" dir="2700000" algn="tl">
                  <a:srgbClr val="FFFFFF"/>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p:cNvSpPr>
            <a:spLocks noGrp="1" noChangeArrowheads="1"/>
          </p:cNvSpPr>
          <p:nvPr>
            <p:ph type="sldNum" sz="quarter" idx="12"/>
          </p:nvPr>
        </p:nvSpPr>
        <p:spPr>
          <a:noFill/>
        </p:spPr>
        <p:txBody>
          <a:bodyPr/>
          <a:lstStyle/>
          <a:p>
            <a:fld id="{D2F0E7D6-803C-402E-97CD-509045D112E5}" type="slidenum">
              <a:rPr lang="en-US" smtClean="0"/>
              <a:pPr/>
              <a:t>31</a:t>
            </a:fld>
            <a:endParaRPr lang="en-US" smtClean="0"/>
          </a:p>
        </p:txBody>
      </p:sp>
      <p:sp>
        <p:nvSpPr>
          <p:cNvPr id="7782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69F24D8-8756-4CEF-8446-85E9334C916C}" type="slidenum">
              <a:rPr lang="en-US" sz="1400" b="0"/>
              <a:pPr algn="r"/>
              <a:t>31</a:t>
            </a:fld>
            <a:endParaRPr lang="en-US" sz="1400" b="0"/>
          </a:p>
        </p:txBody>
      </p:sp>
      <p:sp>
        <p:nvSpPr>
          <p:cNvPr id="77827" name="Rectangle 3"/>
          <p:cNvSpPr>
            <a:spLocks noGrp="1" noChangeArrowheads="1"/>
          </p:cNvSpPr>
          <p:nvPr>
            <p:ph type="body" idx="4294967295"/>
          </p:nvPr>
        </p:nvSpPr>
        <p:spPr>
          <a:xfrm>
            <a:off x="685800" y="2389188"/>
            <a:ext cx="8077200" cy="4495800"/>
          </a:xfrm>
        </p:spPr>
        <p:txBody>
          <a:bodyPr/>
          <a:lstStyle/>
          <a:p>
            <a:pPr marL="508000" indent="-508000">
              <a:buFont typeface="Wingdings" pitchFamily="2" charset="2"/>
              <a:buChar char="Ø"/>
            </a:pPr>
            <a:r>
              <a:rPr lang="en-US" sz="2600" smtClean="0"/>
              <a:t>Comprehensive study of the transmission in the Upper Midwest to support renewable energy development and  transportation of that energy throughout the study area</a:t>
            </a:r>
          </a:p>
          <a:p>
            <a:pPr marL="508000" indent="-508000">
              <a:buFont typeface="Wingdings" pitchFamily="2" charset="2"/>
              <a:buChar char="Ø"/>
            </a:pPr>
            <a:r>
              <a:rPr lang="en-US" sz="2600" smtClean="0"/>
              <a:t>Study focus is 20 years into the future (2019, 2024 &amp; 2029 models)</a:t>
            </a:r>
          </a:p>
          <a:p>
            <a:pPr marL="508000" indent="-508000">
              <a:buFont typeface="Wingdings" pitchFamily="2" charset="2"/>
              <a:buChar char="Ø"/>
            </a:pPr>
            <a:r>
              <a:rPr lang="en-US" sz="2600" smtClean="0"/>
              <a:t>Includes potential effects of future economic, regulatory and state RPS issues</a:t>
            </a:r>
          </a:p>
          <a:p>
            <a:pPr marL="508000" indent="-508000">
              <a:buFont typeface="Wingdings" pitchFamily="2" charset="2"/>
              <a:buChar char="Ø"/>
            </a:pPr>
            <a:r>
              <a:rPr lang="en-US" sz="2600" smtClean="0"/>
              <a:t>Transcends traditional utility and regional boundaries</a:t>
            </a:r>
          </a:p>
          <a:p>
            <a:pPr marL="508000" indent="-508000">
              <a:buFont typeface="Wingdings" pitchFamily="2" charset="2"/>
              <a:buChar char="Ø"/>
            </a:pPr>
            <a:endParaRPr lang="en-US" sz="2800" smtClean="0"/>
          </a:p>
          <a:p>
            <a:pPr marL="508000" indent="-508000">
              <a:buFont typeface="Wingdings" pitchFamily="2" charset="2"/>
              <a:buChar char="Ø"/>
            </a:pPr>
            <a:endParaRPr lang="en-US" sz="2800" smtClean="0"/>
          </a:p>
        </p:txBody>
      </p:sp>
      <p:pic>
        <p:nvPicPr>
          <p:cNvPr id="77828"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04800" y="1447800"/>
            <a:ext cx="8305800" cy="8001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chemeClr val="tx2"/>
                </a:solidFill>
                <a:effectLst>
                  <a:outerShdw blurRad="38100" dist="38100" dir="2700000" algn="tl">
                    <a:srgbClr val="FFFFFF"/>
                  </a:outerShdw>
                </a:effectLst>
              </a:rPr>
              <a:t>SMART</a:t>
            </a:r>
            <a:endParaRPr lang="en-US" sz="4400" dirty="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a:spLocks noGrp="1" noChangeArrowheads="1"/>
          </p:cNvSpPr>
          <p:nvPr>
            <p:ph type="sldNum" sz="quarter" idx="12"/>
          </p:nvPr>
        </p:nvSpPr>
        <p:spPr>
          <a:noFill/>
        </p:spPr>
        <p:txBody>
          <a:bodyPr/>
          <a:lstStyle/>
          <a:p>
            <a:fld id="{ABBD806E-DBF6-494C-8FA4-AF68F15BF396}" type="slidenum">
              <a:rPr lang="en-US" smtClean="0"/>
              <a:pPr/>
              <a:t>32</a:t>
            </a:fld>
            <a:endParaRPr lang="en-US" smtClean="0"/>
          </a:p>
        </p:txBody>
      </p:sp>
      <p:sp>
        <p:nvSpPr>
          <p:cNvPr id="7987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1474455-2F85-4144-9B49-BEE802A7736B}" type="slidenum">
              <a:rPr lang="en-US" sz="1400" b="0"/>
              <a:pPr algn="r"/>
              <a:t>32</a:t>
            </a:fld>
            <a:endParaRPr lang="en-US" sz="1400" b="0"/>
          </a:p>
        </p:txBody>
      </p:sp>
      <p:sp>
        <p:nvSpPr>
          <p:cNvPr id="79875" name="Rectangle 3"/>
          <p:cNvSpPr>
            <a:spLocks noGrp="1" noChangeArrowheads="1"/>
          </p:cNvSpPr>
          <p:nvPr>
            <p:ph type="body" idx="4294967295"/>
          </p:nvPr>
        </p:nvSpPr>
        <p:spPr>
          <a:xfrm>
            <a:off x="685800" y="2389188"/>
            <a:ext cx="8077200" cy="4495800"/>
          </a:xfrm>
        </p:spPr>
        <p:txBody>
          <a:bodyPr/>
          <a:lstStyle/>
          <a:p>
            <a:pPr>
              <a:buFont typeface="Wingdings" pitchFamily="2" charset="2"/>
              <a:buChar char="Ø"/>
            </a:pPr>
            <a:r>
              <a:rPr lang="en-US" sz="2800" smtClean="0"/>
              <a:t>Phase 1 evaluation of transmission system</a:t>
            </a:r>
          </a:p>
          <a:p>
            <a:pPr>
              <a:buFont typeface="Wingdings" pitchFamily="2" charset="2"/>
              <a:buChar char="Ø"/>
            </a:pPr>
            <a:r>
              <a:rPr lang="en-US" sz="2800" smtClean="0"/>
              <a:t>Natural applications of HVDC were considered and the following were applied:</a:t>
            </a:r>
          </a:p>
          <a:p>
            <a:pPr lvl="1">
              <a:buFont typeface="Wingdings" pitchFamily="2" charset="2"/>
              <a:buChar char="§"/>
            </a:pPr>
            <a:r>
              <a:rPr lang="en-US" sz="2700" smtClean="0"/>
              <a:t>Underwater cables across waterways</a:t>
            </a:r>
          </a:p>
          <a:p>
            <a:pPr lvl="1">
              <a:buFont typeface="Wingdings" pitchFamily="2" charset="2"/>
              <a:buChar char="§"/>
            </a:pPr>
            <a:r>
              <a:rPr lang="en-US" sz="2700" smtClean="0"/>
              <a:t>Long distance transmission</a:t>
            </a:r>
          </a:p>
          <a:p>
            <a:pPr>
              <a:buFont typeface="Wingdings" pitchFamily="2" charset="2"/>
              <a:buChar char="Ø"/>
            </a:pPr>
            <a:r>
              <a:rPr lang="en-US" sz="2800" smtClean="0"/>
              <a:t>Two alternatives remain under consideration</a:t>
            </a:r>
          </a:p>
          <a:p>
            <a:pPr lvl="1">
              <a:buFont typeface="Wingdings" pitchFamily="2" charset="2"/>
              <a:buChar char="§"/>
            </a:pPr>
            <a:r>
              <a:rPr lang="en-US" sz="2700" smtClean="0"/>
              <a:t>Alternative 2 - Combination 345kV and 765kV</a:t>
            </a:r>
          </a:p>
          <a:p>
            <a:pPr lvl="1">
              <a:buFont typeface="Wingdings" pitchFamily="2" charset="2"/>
              <a:buChar char="§"/>
            </a:pPr>
            <a:r>
              <a:rPr lang="en-US" sz="2700" smtClean="0"/>
              <a:t>Alternative 5 - 765kV only</a:t>
            </a:r>
          </a:p>
          <a:p>
            <a:pPr lvl="1">
              <a:buFontTx/>
              <a:buNone/>
            </a:pPr>
            <a:endParaRPr lang="en-US" sz="2700" smtClean="0"/>
          </a:p>
        </p:txBody>
      </p:sp>
      <p:pic>
        <p:nvPicPr>
          <p:cNvPr id="79876"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04800" y="1447800"/>
            <a:ext cx="8305800" cy="8001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chemeClr val="tx2"/>
                </a:solidFill>
                <a:effectLst>
                  <a:outerShdw blurRad="38100" dist="38100" dir="2700000" algn="tl">
                    <a:srgbClr val="FFFFFF"/>
                  </a:outerShdw>
                </a:effectLst>
              </a:rPr>
              <a:t>SMART</a:t>
            </a:r>
            <a:endParaRPr lang="en-US" sz="4400" dirty="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Grp="1" noChangeArrowheads="1"/>
          </p:cNvSpPr>
          <p:nvPr>
            <p:ph type="sldNum" sz="quarter" idx="12"/>
          </p:nvPr>
        </p:nvSpPr>
        <p:spPr>
          <a:noFill/>
        </p:spPr>
        <p:txBody>
          <a:bodyPr/>
          <a:lstStyle/>
          <a:p>
            <a:fld id="{82DA1E28-A1A2-4013-8621-13960A7E838E}" type="slidenum">
              <a:rPr lang="en-US" smtClean="0"/>
              <a:pPr/>
              <a:t>33</a:t>
            </a:fld>
            <a:endParaRPr lang="en-US" smtClean="0"/>
          </a:p>
        </p:txBody>
      </p:sp>
      <p:sp>
        <p:nvSpPr>
          <p:cNvPr id="8192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90EFB74-D005-41C5-8082-07E95BCEDFA1}" type="slidenum">
              <a:rPr lang="en-US" sz="1400" b="0"/>
              <a:pPr algn="r"/>
              <a:t>33</a:t>
            </a:fld>
            <a:endParaRPr lang="en-US" sz="1400" b="0"/>
          </a:p>
        </p:txBody>
      </p:sp>
      <p:sp>
        <p:nvSpPr>
          <p:cNvPr id="81923" name="Rectangle 3"/>
          <p:cNvSpPr>
            <a:spLocks noGrp="1" noChangeArrowheads="1"/>
          </p:cNvSpPr>
          <p:nvPr>
            <p:ph type="body" idx="4294967295"/>
          </p:nvPr>
        </p:nvSpPr>
        <p:spPr>
          <a:xfrm>
            <a:off x="685800" y="2389188"/>
            <a:ext cx="8077200" cy="4495800"/>
          </a:xfrm>
        </p:spPr>
        <p:txBody>
          <a:bodyPr/>
          <a:lstStyle/>
          <a:p>
            <a:pPr>
              <a:buFontTx/>
              <a:buNone/>
            </a:pPr>
            <a:endParaRPr lang="en-US" sz="2400" smtClean="0"/>
          </a:p>
        </p:txBody>
      </p:sp>
      <p:pic>
        <p:nvPicPr>
          <p:cNvPr id="81924"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04800" y="1447800"/>
            <a:ext cx="8305800" cy="8001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chemeClr val="tx2"/>
                </a:solidFill>
                <a:effectLst>
                  <a:outerShdw blurRad="38100" dist="38100" dir="2700000" algn="tl">
                    <a:srgbClr val="FFFFFF"/>
                  </a:outerShdw>
                </a:effectLst>
              </a:rPr>
              <a:t>SMART</a:t>
            </a:r>
            <a:endParaRPr lang="en-US" sz="4400" dirty="0">
              <a:solidFill>
                <a:schemeClr val="tx2"/>
              </a:solidFill>
              <a:effectLst>
                <a:outerShdw blurRad="38100" dist="38100" dir="2700000" algn="tl">
                  <a:srgbClr val="FFFFFF"/>
                </a:outerShdw>
              </a:effectLst>
            </a:endParaRPr>
          </a:p>
        </p:txBody>
      </p:sp>
      <p:pic>
        <p:nvPicPr>
          <p:cNvPr id="81926" name="Picture 2"/>
          <p:cNvPicPr>
            <a:picLocks noChangeAspect="1" noChangeArrowheads="1"/>
          </p:cNvPicPr>
          <p:nvPr/>
        </p:nvPicPr>
        <p:blipFill>
          <a:blip r:embed="rId4" cstate="print"/>
          <a:srcRect/>
          <a:stretch>
            <a:fillRect/>
          </a:stretch>
        </p:blipFill>
        <p:spPr bwMode="auto">
          <a:xfrm>
            <a:off x="0" y="0"/>
            <a:ext cx="960120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a:spLocks noGrp="1" noChangeArrowheads="1"/>
          </p:cNvSpPr>
          <p:nvPr>
            <p:ph type="sldNum" sz="quarter" idx="12"/>
          </p:nvPr>
        </p:nvSpPr>
        <p:spPr>
          <a:noFill/>
        </p:spPr>
        <p:txBody>
          <a:bodyPr/>
          <a:lstStyle/>
          <a:p>
            <a:fld id="{80AFD9BD-C67E-43A5-B515-44BE7C080446}" type="slidenum">
              <a:rPr lang="en-US" smtClean="0"/>
              <a:pPr/>
              <a:t>34</a:t>
            </a:fld>
            <a:endParaRPr lang="en-US" smtClean="0"/>
          </a:p>
        </p:txBody>
      </p:sp>
      <p:sp>
        <p:nvSpPr>
          <p:cNvPr id="8397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F7BC729-BEF2-41F7-BD55-DC2135478527}" type="slidenum">
              <a:rPr lang="en-US" sz="1400" b="0"/>
              <a:pPr algn="r"/>
              <a:t>34</a:t>
            </a:fld>
            <a:endParaRPr lang="en-US" sz="1400" b="0"/>
          </a:p>
        </p:txBody>
      </p:sp>
      <p:sp>
        <p:nvSpPr>
          <p:cNvPr id="83971" name="Rectangle 3"/>
          <p:cNvSpPr>
            <a:spLocks noGrp="1" noChangeArrowheads="1"/>
          </p:cNvSpPr>
          <p:nvPr>
            <p:ph type="body" idx="4294967295"/>
          </p:nvPr>
        </p:nvSpPr>
        <p:spPr>
          <a:xfrm>
            <a:off x="685800" y="2389188"/>
            <a:ext cx="8077200" cy="4495800"/>
          </a:xfrm>
        </p:spPr>
        <p:txBody>
          <a:bodyPr/>
          <a:lstStyle/>
          <a:p>
            <a:pPr>
              <a:buFontTx/>
              <a:buNone/>
            </a:pPr>
            <a:endParaRPr lang="en-US" sz="2400" smtClean="0"/>
          </a:p>
        </p:txBody>
      </p:sp>
      <p:pic>
        <p:nvPicPr>
          <p:cNvPr id="83972"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04800" y="1447800"/>
            <a:ext cx="8305800" cy="8001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chemeClr val="tx2"/>
                </a:solidFill>
                <a:effectLst>
                  <a:outerShdw blurRad="38100" dist="38100" dir="2700000" algn="tl">
                    <a:srgbClr val="FFFFFF"/>
                  </a:outerShdw>
                </a:effectLst>
              </a:rPr>
              <a:t>SMART</a:t>
            </a:r>
            <a:endParaRPr lang="en-US" sz="4400" dirty="0">
              <a:solidFill>
                <a:schemeClr val="tx2"/>
              </a:solidFill>
              <a:effectLst>
                <a:outerShdw blurRad="38100" dist="38100" dir="2700000" algn="tl">
                  <a:srgbClr val="FFFFFF"/>
                </a:outerShdw>
              </a:effectLst>
            </a:endParaRPr>
          </a:p>
        </p:txBody>
      </p:sp>
      <p:pic>
        <p:nvPicPr>
          <p:cNvPr id="83974" name="Picture 2"/>
          <p:cNvPicPr>
            <a:picLocks noChangeAspect="1" noChangeArrowheads="1"/>
          </p:cNvPicPr>
          <p:nvPr/>
        </p:nvPicPr>
        <p:blipFill>
          <a:blip r:embed="rId4" cstate="print"/>
          <a:srcRect/>
          <a:stretch>
            <a:fillRect/>
          </a:stretch>
        </p:blipFill>
        <p:spPr bwMode="auto">
          <a:xfrm>
            <a:off x="0" y="0"/>
            <a:ext cx="9582150" cy="713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6"/>
          <p:cNvSpPr>
            <a:spLocks noGrp="1" noChangeArrowheads="1"/>
          </p:cNvSpPr>
          <p:nvPr>
            <p:ph type="sldNum" sz="quarter" idx="12"/>
          </p:nvPr>
        </p:nvSpPr>
        <p:spPr>
          <a:noFill/>
        </p:spPr>
        <p:txBody>
          <a:bodyPr/>
          <a:lstStyle/>
          <a:p>
            <a:fld id="{885C7977-103A-4A4D-BC12-32FA55DED101}" type="slidenum">
              <a:rPr lang="en-US" smtClean="0"/>
              <a:pPr/>
              <a:t>35</a:t>
            </a:fld>
            <a:endParaRPr lang="en-US" smtClean="0"/>
          </a:p>
        </p:txBody>
      </p:sp>
      <p:sp>
        <p:nvSpPr>
          <p:cNvPr id="8601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392D62A-3C33-441A-930D-48305070574F}" type="slidenum">
              <a:rPr lang="en-US" sz="1400" b="0"/>
              <a:pPr algn="r"/>
              <a:t>35</a:t>
            </a:fld>
            <a:endParaRPr lang="en-US" sz="1400" b="0"/>
          </a:p>
        </p:txBody>
      </p:sp>
      <p:sp>
        <p:nvSpPr>
          <p:cNvPr id="86019" name="Rectangle 3"/>
          <p:cNvSpPr>
            <a:spLocks noGrp="1" noChangeArrowheads="1"/>
          </p:cNvSpPr>
          <p:nvPr>
            <p:ph type="body" idx="4294967295"/>
          </p:nvPr>
        </p:nvSpPr>
        <p:spPr>
          <a:xfrm>
            <a:off x="685800" y="2389188"/>
            <a:ext cx="8077200" cy="4495800"/>
          </a:xfrm>
        </p:spPr>
        <p:txBody>
          <a:bodyPr/>
          <a:lstStyle/>
          <a:p>
            <a:pPr>
              <a:lnSpc>
                <a:spcPct val="90000"/>
              </a:lnSpc>
              <a:buFont typeface="Wingdings" pitchFamily="2" charset="2"/>
              <a:buChar char="Ø"/>
            </a:pPr>
            <a:r>
              <a:rPr lang="en-US" sz="2800" smtClean="0"/>
              <a:t>The reliability impact of the 2 alternatives were evaluated under different sensitivities</a:t>
            </a:r>
          </a:p>
          <a:p>
            <a:pPr lvl="1">
              <a:lnSpc>
                <a:spcPct val="90000"/>
              </a:lnSpc>
              <a:buFont typeface="Wingdings" pitchFamily="2" charset="2"/>
              <a:buChar char="§"/>
            </a:pPr>
            <a:r>
              <a:rPr lang="en-US" sz="2400" smtClean="0"/>
              <a:t>On/Off peak</a:t>
            </a:r>
          </a:p>
          <a:p>
            <a:pPr lvl="1">
              <a:lnSpc>
                <a:spcPct val="90000"/>
              </a:lnSpc>
              <a:buFont typeface="Wingdings" pitchFamily="2" charset="2"/>
              <a:buChar char="§"/>
            </a:pPr>
            <a:r>
              <a:rPr lang="en-US" sz="2400" smtClean="0"/>
              <a:t>High/Low wind</a:t>
            </a:r>
          </a:p>
          <a:p>
            <a:pPr lvl="1">
              <a:lnSpc>
                <a:spcPct val="90000"/>
              </a:lnSpc>
              <a:buFont typeface="Wingdings" pitchFamily="2" charset="2"/>
              <a:buChar char="§"/>
            </a:pPr>
            <a:r>
              <a:rPr lang="en-US" sz="2400" smtClean="0"/>
              <a:t>Imports from SPP</a:t>
            </a:r>
          </a:p>
          <a:p>
            <a:pPr lvl="1">
              <a:lnSpc>
                <a:spcPct val="90000"/>
              </a:lnSpc>
              <a:buFont typeface="Wingdings" pitchFamily="2" charset="2"/>
              <a:buChar char="§"/>
            </a:pPr>
            <a:r>
              <a:rPr lang="en-US" sz="2400" smtClean="0"/>
              <a:t>High/Low load</a:t>
            </a:r>
          </a:p>
          <a:p>
            <a:pPr lvl="1">
              <a:lnSpc>
                <a:spcPct val="90000"/>
              </a:lnSpc>
              <a:buFont typeface="Wingdings" pitchFamily="2" charset="2"/>
              <a:buChar char="§"/>
            </a:pPr>
            <a:r>
              <a:rPr lang="en-US" sz="2400" smtClean="0"/>
              <a:t>High Gas</a:t>
            </a:r>
          </a:p>
          <a:p>
            <a:pPr lvl="1">
              <a:lnSpc>
                <a:spcPct val="90000"/>
              </a:lnSpc>
              <a:buFont typeface="Wingdings" pitchFamily="2" charset="2"/>
              <a:buChar char="§"/>
            </a:pPr>
            <a:r>
              <a:rPr lang="en-US" sz="2400" smtClean="0"/>
              <a:t>Low Carbon</a:t>
            </a:r>
          </a:p>
          <a:p>
            <a:pPr>
              <a:lnSpc>
                <a:spcPct val="90000"/>
              </a:lnSpc>
              <a:buFont typeface="Wingdings" pitchFamily="2" charset="2"/>
              <a:buChar char="Ø"/>
            </a:pPr>
            <a:r>
              <a:rPr lang="en-US" sz="2800" smtClean="0"/>
              <a:t>The cost of the 2 alternatives are both in the $25 B range</a:t>
            </a:r>
          </a:p>
        </p:txBody>
      </p:sp>
      <p:pic>
        <p:nvPicPr>
          <p:cNvPr id="86020"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04800" y="1447800"/>
            <a:ext cx="8305800" cy="8001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chemeClr val="tx2"/>
                </a:solidFill>
                <a:effectLst>
                  <a:outerShdw blurRad="38100" dist="38100" dir="2700000" algn="tl">
                    <a:srgbClr val="FFFFFF"/>
                  </a:outerShdw>
                </a:effectLst>
              </a:rPr>
              <a:t>SMART</a:t>
            </a:r>
            <a:endParaRPr lang="en-US" sz="4400" dirty="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a:spLocks noGrp="1" noChangeArrowheads="1"/>
          </p:cNvSpPr>
          <p:nvPr>
            <p:ph type="sldNum" sz="quarter" idx="12"/>
          </p:nvPr>
        </p:nvSpPr>
        <p:spPr>
          <a:noFill/>
        </p:spPr>
        <p:txBody>
          <a:bodyPr/>
          <a:lstStyle/>
          <a:p>
            <a:fld id="{0EB97D14-6754-490A-9766-B067E7CF8276}" type="slidenum">
              <a:rPr lang="en-US" smtClean="0"/>
              <a:pPr/>
              <a:t>36</a:t>
            </a:fld>
            <a:endParaRPr lang="en-US" smtClean="0"/>
          </a:p>
        </p:txBody>
      </p:sp>
      <p:sp>
        <p:nvSpPr>
          <p:cNvPr id="8806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7C80B92-ACD5-4A52-93E9-98F48928BAF1}" type="slidenum">
              <a:rPr lang="en-US" sz="1400" b="0"/>
              <a:pPr algn="r"/>
              <a:t>36</a:t>
            </a:fld>
            <a:endParaRPr lang="en-US" sz="1400" b="0"/>
          </a:p>
        </p:txBody>
      </p:sp>
      <p:sp>
        <p:nvSpPr>
          <p:cNvPr id="88067" name="Rectangle 3"/>
          <p:cNvSpPr>
            <a:spLocks noGrp="1" noChangeArrowheads="1"/>
          </p:cNvSpPr>
          <p:nvPr>
            <p:ph type="body" idx="4294967295"/>
          </p:nvPr>
        </p:nvSpPr>
        <p:spPr>
          <a:xfrm>
            <a:off x="685800" y="2389188"/>
            <a:ext cx="8077200" cy="4495800"/>
          </a:xfrm>
        </p:spPr>
        <p:txBody>
          <a:bodyPr/>
          <a:lstStyle/>
          <a:p>
            <a:pPr marL="465138" indent="-465138">
              <a:buFont typeface="Wingdings" pitchFamily="2" charset="2"/>
              <a:buChar char="Ø"/>
            </a:pPr>
            <a:r>
              <a:rPr lang="en-US" sz="2800" smtClean="0"/>
              <a:t>Phase 2 will further examine the two transmission alternatives using production cost to focus on the overall economic impact</a:t>
            </a:r>
          </a:p>
          <a:p>
            <a:pPr marL="465138" indent="-465138">
              <a:buFont typeface="Wingdings" pitchFamily="2" charset="2"/>
              <a:buChar char="Ø"/>
            </a:pPr>
            <a:r>
              <a:rPr lang="en-US" sz="2800" smtClean="0"/>
              <a:t>Phase 2 is expected to be complete and a final report issued in late June  </a:t>
            </a:r>
          </a:p>
        </p:txBody>
      </p:sp>
      <p:pic>
        <p:nvPicPr>
          <p:cNvPr id="88068"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04800" y="1447800"/>
            <a:ext cx="8305800" cy="8001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chemeClr val="tx2"/>
                </a:solidFill>
                <a:effectLst>
                  <a:outerShdw blurRad="38100" dist="38100" dir="2700000" algn="tl">
                    <a:srgbClr val="FFFFFF"/>
                  </a:outerShdw>
                </a:effectLst>
              </a:rPr>
              <a:t>SMART</a:t>
            </a:r>
            <a:endParaRPr lang="en-US" sz="4400" dirty="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a:spLocks noGrp="1" noChangeArrowheads="1"/>
          </p:cNvSpPr>
          <p:nvPr>
            <p:ph type="sldNum" sz="quarter" idx="12"/>
          </p:nvPr>
        </p:nvSpPr>
        <p:spPr>
          <a:noFill/>
        </p:spPr>
        <p:txBody>
          <a:bodyPr/>
          <a:lstStyle/>
          <a:p>
            <a:fld id="{94CC05F2-DE01-472F-9569-D97D2FC7DFA8}" type="slidenum">
              <a:rPr lang="en-US" smtClean="0"/>
              <a:pPr/>
              <a:t>37</a:t>
            </a:fld>
            <a:endParaRPr lang="en-US" smtClean="0"/>
          </a:p>
        </p:txBody>
      </p:sp>
      <p:sp>
        <p:nvSpPr>
          <p:cNvPr id="9011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81791D8-F624-4E4F-BF43-53B9E9CEC51A}" type="slidenum">
              <a:rPr lang="en-US" sz="1400" b="0"/>
              <a:pPr algn="r"/>
              <a:t>37</a:t>
            </a:fld>
            <a:endParaRPr lang="en-US" sz="1400" b="0"/>
          </a:p>
        </p:txBody>
      </p:sp>
      <p:sp>
        <p:nvSpPr>
          <p:cNvPr id="90115" name="Rectangle 3"/>
          <p:cNvSpPr>
            <a:spLocks noGrp="1" noChangeArrowheads="1"/>
          </p:cNvSpPr>
          <p:nvPr>
            <p:ph type="body" idx="4294967295"/>
          </p:nvPr>
        </p:nvSpPr>
        <p:spPr>
          <a:xfrm>
            <a:off x="685800" y="2389188"/>
            <a:ext cx="8077200" cy="4495800"/>
          </a:xfrm>
        </p:spPr>
        <p:txBody>
          <a:bodyPr/>
          <a:lstStyle/>
          <a:p>
            <a:pPr>
              <a:buFontTx/>
              <a:buNone/>
            </a:pPr>
            <a:r>
              <a:rPr lang="en-US" sz="2400" smtClean="0"/>
              <a:t> </a:t>
            </a:r>
          </a:p>
        </p:txBody>
      </p:sp>
      <p:pic>
        <p:nvPicPr>
          <p:cNvPr id="90116" name="Picture 5"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7" name="Rectangle 4"/>
          <p:cNvSpPr>
            <a:spLocks noChangeArrowheads="1"/>
          </p:cNvSpPr>
          <p:nvPr/>
        </p:nvSpPr>
        <p:spPr bwMode="auto">
          <a:xfrm>
            <a:off x="304800" y="1447800"/>
            <a:ext cx="8305800" cy="800100"/>
          </a:xfrm>
          <a:prstGeom prst="rect">
            <a:avLst/>
          </a:prstGeom>
          <a:solidFill>
            <a:srgbClr val="CCFFCC"/>
          </a:solidFill>
          <a:ln w="9360">
            <a:solidFill>
              <a:srgbClr val="000000"/>
            </a:solidFill>
            <a:miter lim="800000"/>
            <a:headEnd/>
            <a:tailEnd/>
          </a:ln>
          <a:effectLst/>
        </p:spPr>
        <p:txBody>
          <a:bodyPr lIns="90000" tIns="46800" rIns="90000" bIns="46800" anchor="ctr"/>
          <a:lstStyle/>
          <a:p>
            <a:pPr marL="342900" indent="-342900" algn="ct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400" dirty="0">
                <a:solidFill>
                  <a:schemeClr val="tx2"/>
                </a:solidFill>
                <a:effectLst>
                  <a:outerShdw blurRad="38100" dist="38100" dir="2700000" algn="tl">
                    <a:srgbClr val="FFFFFF"/>
                  </a:outerShdw>
                </a:effectLst>
              </a:rPr>
              <a:t>SMART</a:t>
            </a:r>
            <a:endParaRPr lang="en-US" sz="4400" dirty="0">
              <a:solidFill>
                <a:schemeClr val="tx2"/>
              </a:solidFill>
              <a:effectLst>
                <a:outerShdw blurRad="38100" dist="38100" dir="2700000" algn="tl">
                  <a:srgbClr val="FFFFFF"/>
                </a:outerShdw>
              </a:effectLst>
            </a:endParaRPr>
          </a:p>
        </p:txBody>
      </p:sp>
      <p:pic>
        <p:nvPicPr>
          <p:cNvPr id="90118" name="Picture 2"/>
          <p:cNvPicPr>
            <a:picLocks noChangeAspect="1" noChangeArrowheads="1"/>
          </p:cNvPicPr>
          <p:nvPr/>
        </p:nvPicPr>
        <p:blipFill>
          <a:blip r:embed="rId4" cstate="print"/>
          <a:srcRect/>
          <a:stretch>
            <a:fillRect/>
          </a:stretch>
        </p:blipFill>
        <p:spPr bwMode="auto">
          <a:xfrm>
            <a:off x="0" y="0"/>
            <a:ext cx="9782175" cy="720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noChangeArrowheads="1"/>
          </p:cNvSpPr>
          <p:nvPr>
            <p:ph type="sldNum" sz="quarter" idx="12"/>
          </p:nvPr>
        </p:nvSpPr>
        <p:spPr>
          <a:noFill/>
        </p:spPr>
        <p:txBody>
          <a:bodyPr/>
          <a:lstStyle/>
          <a:p>
            <a:fld id="{01F3EDF3-BA20-4F11-8337-B6A38EDACDD5}" type="slidenum">
              <a:rPr lang="en-US" smtClean="0"/>
              <a:pPr/>
              <a:t>38</a:t>
            </a:fld>
            <a:endParaRPr lang="en-US" smtClean="0"/>
          </a:p>
        </p:txBody>
      </p:sp>
      <p:sp>
        <p:nvSpPr>
          <p:cNvPr id="9216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2D387B3-6E99-4684-9736-6DBF44AD4E5C}" type="slidenum">
              <a:rPr lang="en-US" sz="1400"/>
              <a:pPr algn="r"/>
              <a:t>38</a:t>
            </a:fld>
            <a:endParaRPr lang="en-US" sz="1400"/>
          </a:p>
        </p:txBody>
      </p:sp>
      <p:sp>
        <p:nvSpPr>
          <p:cNvPr id="77827" name="Rectangle 2"/>
          <p:cNvSpPr>
            <a:spLocks noGrp="1" noChangeArrowheads="1"/>
          </p:cNvSpPr>
          <p:nvPr>
            <p:ph type="subTitle" idx="4294967295"/>
          </p:nvPr>
        </p:nvSpPr>
        <p:spPr>
          <a:xfrm>
            <a:off x="533400" y="2667000"/>
            <a:ext cx="8001000" cy="3581400"/>
          </a:xfrm>
        </p:spPr>
        <p:txBody>
          <a:bodyPr>
            <a:normAutofit fontScale="85000" lnSpcReduction="10000"/>
          </a:bodyPr>
          <a:lstStyle/>
          <a:p>
            <a:pPr marL="463550" indent="-463550" eaLnBrk="1" hangingPunct="1">
              <a:lnSpc>
                <a:spcPct val="80000"/>
              </a:lnSpc>
              <a:buFont typeface="Wingdings" pitchFamily="2" charset="2"/>
              <a:buChar char="Ø"/>
              <a:defRPr/>
            </a:pPr>
            <a:endParaRPr lang="en-US" sz="2400" b="1" dirty="0" smtClean="0"/>
          </a:p>
          <a:p>
            <a:pPr marL="463550" indent="-463550" eaLnBrk="1" hangingPunct="1">
              <a:lnSpc>
                <a:spcPct val="80000"/>
              </a:lnSpc>
              <a:buFont typeface="Wingdings" pitchFamily="2" charset="2"/>
              <a:buChar char="Ø"/>
              <a:defRPr/>
            </a:pPr>
            <a:r>
              <a:rPr lang="en-US" sz="2400" b="1" dirty="0" smtClean="0"/>
              <a:t>NCTPC did not submit requests for study</a:t>
            </a:r>
          </a:p>
          <a:p>
            <a:pPr marL="463550" indent="-463550" eaLnBrk="1" hangingPunct="1">
              <a:lnSpc>
                <a:spcPct val="80000"/>
              </a:lnSpc>
              <a:buFont typeface="Wingdings" pitchFamily="2" charset="2"/>
              <a:buChar char="Ø"/>
              <a:defRPr/>
            </a:pPr>
            <a:endParaRPr lang="en-US" sz="1100" b="1" dirty="0" smtClean="0"/>
          </a:p>
          <a:p>
            <a:pPr marL="463550" indent="-463550" eaLnBrk="1" hangingPunct="1">
              <a:lnSpc>
                <a:spcPct val="80000"/>
              </a:lnSpc>
              <a:buFont typeface="Wingdings" pitchFamily="2" charset="2"/>
              <a:buChar char="Ø"/>
              <a:defRPr/>
            </a:pPr>
            <a:r>
              <a:rPr lang="en-US" sz="2400" b="1" dirty="0" smtClean="0"/>
              <a:t>5 requests selected at the October 2009 meeting</a:t>
            </a:r>
          </a:p>
          <a:p>
            <a:pPr marL="463550" indent="-463550" eaLnBrk="1" hangingPunct="1">
              <a:lnSpc>
                <a:spcPct val="80000"/>
              </a:lnSpc>
              <a:buFont typeface="Wingdings" pitchFamily="2" charset="2"/>
              <a:buChar char="Ø"/>
              <a:defRPr/>
            </a:pPr>
            <a:endParaRPr lang="en-US" sz="1100" b="1" dirty="0" smtClean="0"/>
          </a:p>
          <a:p>
            <a:pPr marL="463550" indent="-463550" eaLnBrk="1" hangingPunct="1">
              <a:lnSpc>
                <a:spcPct val="80000"/>
              </a:lnSpc>
              <a:buFont typeface="Wingdings" pitchFamily="2" charset="2"/>
              <a:buChar char="Ø"/>
              <a:defRPr/>
            </a:pPr>
            <a:r>
              <a:rPr lang="en-US" sz="2400" b="1" dirty="0" smtClean="0"/>
              <a:t>2009 series MMWG 2015 and 2020 Summer Peak cases updated to reflect 2014, 2015, and 2018 Summer Peaks</a:t>
            </a:r>
          </a:p>
          <a:p>
            <a:pPr marL="463550" indent="-463550" eaLnBrk="1" hangingPunct="1">
              <a:lnSpc>
                <a:spcPct val="80000"/>
              </a:lnSpc>
              <a:buFont typeface="Wingdings" pitchFamily="2" charset="2"/>
              <a:buChar char="Ø"/>
              <a:defRPr/>
            </a:pPr>
            <a:endParaRPr lang="en-US" sz="1100" b="1" dirty="0" smtClean="0"/>
          </a:p>
          <a:p>
            <a:pPr marL="463550" indent="-463550" eaLnBrk="1" hangingPunct="1">
              <a:lnSpc>
                <a:spcPct val="80000"/>
              </a:lnSpc>
              <a:buFont typeface="Wingdings" pitchFamily="2" charset="2"/>
              <a:buChar char="Ø"/>
              <a:defRPr/>
            </a:pPr>
            <a:r>
              <a:rPr lang="en-US" sz="2400" b="1" dirty="0" smtClean="0"/>
              <a:t>Studies are under evaluation by study team members, each using their company’s respective planning criteria</a:t>
            </a:r>
          </a:p>
          <a:p>
            <a:pPr marL="463550" indent="-463550" eaLnBrk="1" hangingPunct="1">
              <a:lnSpc>
                <a:spcPct val="80000"/>
              </a:lnSpc>
              <a:buFont typeface="Wingdings" pitchFamily="2" charset="2"/>
              <a:buChar char="Ø"/>
              <a:defRPr/>
            </a:pPr>
            <a:endParaRPr lang="en-US" sz="1100" b="1" dirty="0" smtClean="0"/>
          </a:p>
          <a:p>
            <a:pPr marL="463550" indent="-463550" eaLnBrk="1" hangingPunct="1">
              <a:lnSpc>
                <a:spcPct val="80000"/>
              </a:lnSpc>
              <a:buFont typeface="Wingdings" pitchFamily="2" charset="2"/>
              <a:buChar char="Ø"/>
              <a:defRPr/>
            </a:pPr>
            <a:r>
              <a:rPr lang="en-US" sz="2400" b="1" dirty="0" smtClean="0"/>
              <a:t>Analysis to be completed and Preliminary Report compiled by June 1, 2010</a:t>
            </a:r>
          </a:p>
          <a:p>
            <a:pPr marL="463550" indent="-463550" eaLnBrk="1" hangingPunct="1">
              <a:lnSpc>
                <a:spcPct val="80000"/>
              </a:lnSpc>
              <a:buFont typeface="Wingdings" pitchFamily="2" charset="2"/>
              <a:buChar char="Ø"/>
              <a:defRPr/>
            </a:pPr>
            <a:endParaRPr lang="en-US" sz="1100" b="1" dirty="0" smtClean="0"/>
          </a:p>
          <a:p>
            <a:pPr marL="463550" indent="-463550" eaLnBrk="1" hangingPunct="1">
              <a:lnSpc>
                <a:spcPct val="80000"/>
              </a:lnSpc>
              <a:buFont typeface="Wingdings" pitchFamily="2" charset="2"/>
              <a:buChar char="Ø"/>
              <a:defRPr/>
            </a:pPr>
            <a:r>
              <a:rPr lang="en-US" sz="2400" b="1" dirty="0" smtClean="0"/>
              <a:t>Meeting/Conference Call with stakeholders to discuss preliminary results tentatively planned for June 15, 2010</a:t>
            </a:r>
          </a:p>
          <a:p>
            <a:pPr marL="463550" indent="-463550" eaLnBrk="1" hangingPunct="1">
              <a:lnSpc>
                <a:spcPct val="80000"/>
              </a:lnSpc>
              <a:buFont typeface="Wingdings" pitchFamily="2" charset="2"/>
              <a:buChar char="Ø"/>
              <a:defRPr/>
            </a:pPr>
            <a:endParaRPr lang="en-US" sz="2400" b="1" dirty="0" smtClean="0"/>
          </a:p>
          <a:p>
            <a:pPr marL="463550" indent="-463550" eaLnBrk="1" hangingPunct="1">
              <a:lnSpc>
                <a:spcPct val="80000"/>
              </a:lnSpc>
              <a:buFont typeface="Wingdings" pitchFamily="2" charset="2"/>
              <a:buChar char="Ø"/>
              <a:defRPr/>
            </a:pPr>
            <a:endParaRPr lang="en-US" sz="2400" b="1" dirty="0" smtClean="0"/>
          </a:p>
        </p:txBody>
      </p:sp>
      <p:pic>
        <p:nvPicPr>
          <p:cNvPr id="92164"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92165" name="Rectangle 4"/>
          <p:cNvSpPr>
            <a:spLocks noGrp="1" noChangeArrowheads="1"/>
          </p:cNvSpPr>
          <p:nvPr>
            <p:ph type="ctrTitle" idx="4294967295"/>
          </p:nvPr>
        </p:nvSpPr>
        <p:spPr>
          <a:xfrm>
            <a:off x="609600" y="1219200"/>
            <a:ext cx="7848600" cy="1371600"/>
          </a:xfrm>
          <a:solidFill>
            <a:schemeClr val="accent1"/>
          </a:solidFill>
          <a:ln>
            <a:solidFill>
              <a:schemeClr val="tx1"/>
            </a:solidFill>
          </a:ln>
        </p:spPr>
        <p:txBody>
          <a:bodyPr/>
          <a:lstStyle/>
          <a:p>
            <a:pPr eaLnBrk="1" hangingPunct="1"/>
            <a:r>
              <a:rPr lang="en-US" sz="3200" b="1" smtClean="0"/>
              <a:t>Southeast Inter-Regional Planning Process (SIRPP) Update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Grp="1" noChangeArrowheads="1"/>
          </p:cNvSpPr>
          <p:nvPr>
            <p:ph type="sldNum" sz="quarter" idx="12"/>
          </p:nvPr>
        </p:nvSpPr>
        <p:spPr>
          <a:noFill/>
        </p:spPr>
        <p:txBody>
          <a:bodyPr/>
          <a:lstStyle/>
          <a:p>
            <a:fld id="{10AED0CA-66B8-405E-80BE-BEADCCBBEB76}" type="slidenum">
              <a:rPr lang="en-US" smtClean="0"/>
              <a:pPr/>
              <a:t>39</a:t>
            </a:fld>
            <a:endParaRPr lang="en-US" smtClean="0"/>
          </a:p>
        </p:txBody>
      </p:sp>
      <p:pic>
        <p:nvPicPr>
          <p:cNvPr id="94210"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942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3736156-CBFE-48B6-8878-422B93CED769}" type="slidenum">
              <a:rPr lang="en-US" sz="1400"/>
              <a:pPr algn="r"/>
              <a:t>39</a:t>
            </a:fld>
            <a:endParaRPr lang="en-US" sz="1400"/>
          </a:p>
        </p:txBody>
      </p:sp>
      <p:sp>
        <p:nvSpPr>
          <p:cNvPr id="79875" name="Rectangle 2"/>
          <p:cNvSpPr>
            <a:spLocks noGrp="1" noChangeArrowheads="1"/>
          </p:cNvSpPr>
          <p:nvPr>
            <p:ph type="subTitle" idx="4294967295"/>
          </p:nvPr>
        </p:nvSpPr>
        <p:spPr>
          <a:xfrm>
            <a:off x="533400" y="2362200"/>
            <a:ext cx="8001000" cy="3581400"/>
          </a:xfrm>
        </p:spPr>
        <p:txBody>
          <a:bodyPr>
            <a:normAutofit/>
          </a:bodyPr>
          <a:lstStyle/>
          <a:p>
            <a:pPr marL="457200" lvl="1" indent="0">
              <a:buFontTx/>
              <a:buNone/>
              <a:defRPr/>
            </a:pPr>
            <a:r>
              <a:rPr lang="en-US" sz="2400" b="1" i="1" u="sng" dirty="0" smtClean="0"/>
              <a:t>2009-2010 SIRPP Study Requests</a:t>
            </a:r>
          </a:p>
          <a:p>
            <a:pPr marL="457200" lvl="1" indent="0">
              <a:buFontTx/>
              <a:buNone/>
              <a:defRPr/>
            </a:pPr>
            <a:endParaRPr lang="en-US" sz="1000" b="1" dirty="0" smtClean="0"/>
          </a:p>
          <a:p>
            <a:pPr marL="463550" indent="-463550">
              <a:lnSpc>
                <a:spcPct val="80000"/>
              </a:lnSpc>
              <a:buFont typeface="Wingdings" pitchFamily="2" charset="2"/>
              <a:buChar char="Ø"/>
              <a:defRPr/>
            </a:pPr>
            <a:r>
              <a:rPr lang="en-US" sz="2400" b="1" dirty="0" smtClean="0"/>
              <a:t>Entergy to Georgia ITS – 2000 MW (2014, Step 2)</a:t>
            </a:r>
          </a:p>
          <a:p>
            <a:pPr marL="463550" indent="-6350">
              <a:lnSpc>
                <a:spcPct val="80000"/>
              </a:lnSpc>
              <a:buFontTx/>
              <a:buNone/>
              <a:defRPr/>
            </a:pPr>
            <a:endParaRPr lang="en-US" sz="1000" b="1" dirty="0" smtClean="0"/>
          </a:p>
          <a:p>
            <a:pPr marL="463550" indent="-463550">
              <a:lnSpc>
                <a:spcPct val="80000"/>
              </a:lnSpc>
              <a:buFont typeface="Wingdings" pitchFamily="2" charset="2"/>
              <a:buChar char="Ø"/>
              <a:defRPr/>
            </a:pPr>
            <a:r>
              <a:rPr lang="en-US" sz="2400" b="1" dirty="0" smtClean="0"/>
              <a:t>MISO to TVA – 2000 MW (2015, Step 1)</a:t>
            </a:r>
          </a:p>
          <a:p>
            <a:pPr marL="463550" indent="-6350">
              <a:lnSpc>
                <a:spcPct val="80000"/>
              </a:lnSpc>
              <a:buFontTx/>
              <a:buNone/>
              <a:defRPr/>
            </a:pPr>
            <a:endParaRPr lang="en-US" sz="1000" b="1" dirty="0" smtClean="0"/>
          </a:p>
          <a:p>
            <a:pPr marL="463550" indent="-463550">
              <a:lnSpc>
                <a:spcPct val="80000"/>
              </a:lnSpc>
              <a:buFont typeface="Wingdings" pitchFamily="2" charset="2"/>
              <a:buChar char="Ø"/>
              <a:defRPr/>
            </a:pPr>
            <a:r>
              <a:rPr lang="en-US" sz="2400" b="1" dirty="0" smtClean="0"/>
              <a:t>Kentucky to Georgia ITS – 1000 MW (2015, Step 1)</a:t>
            </a:r>
          </a:p>
          <a:p>
            <a:pPr marL="463550" indent="-6350">
              <a:lnSpc>
                <a:spcPct val="80000"/>
              </a:lnSpc>
              <a:buFontTx/>
              <a:buNone/>
              <a:defRPr/>
            </a:pPr>
            <a:endParaRPr lang="en-US" sz="1000" b="1" dirty="0" smtClean="0"/>
          </a:p>
          <a:p>
            <a:pPr marL="463550" indent="-463550">
              <a:lnSpc>
                <a:spcPct val="80000"/>
              </a:lnSpc>
              <a:buFont typeface="Wingdings" pitchFamily="2" charset="2"/>
              <a:buChar char="Ø"/>
              <a:defRPr/>
            </a:pPr>
            <a:r>
              <a:rPr lang="en-US" sz="2400" b="1" dirty="0" smtClean="0"/>
              <a:t>MISO &amp; PJM West (SMART) to SIRPP – 3000 MW (2018, Step 1)</a:t>
            </a:r>
          </a:p>
          <a:p>
            <a:pPr marL="463550" indent="-6350">
              <a:lnSpc>
                <a:spcPct val="80000"/>
              </a:lnSpc>
              <a:buFontTx/>
              <a:buNone/>
              <a:defRPr/>
            </a:pPr>
            <a:endParaRPr lang="en-US" sz="1000" b="1" dirty="0" smtClean="0"/>
          </a:p>
          <a:p>
            <a:pPr marL="463550" indent="-463550">
              <a:lnSpc>
                <a:spcPct val="80000"/>
              </a:lnSpc>
              <a:buFont typeface="Wingdings" pitchFamily="2" charset="2"/>
              <a:buChar char="Ø"/>
              <a:defRPr/>
            </a:pPr>
            <a:r>
              <a:rPr lang="en-US" sz="2400" b="1" dirty="0" smtClean="0"/>
              <a:t>SPP to SIRPP – 3000 MW via HVDC (2018, Step 1)</a:t>
            </a:r>
          </a:p>
        </p:txBody>
      </p:sp>
      <p:sp>
        <p:nvSpPr>
          <p:cNvPr id="94213" name="Rectangle 4"/>
          <p:cNvSpPr>
            <a:spLocks noGrp="1" noChangeArrowheads="1"/>
          </p:cNvSpPr>
          <p:nvPr>
            <p:ph type="ctrTitle" idx="4294967295"/>
          </p:nvPr>
        </p:nvSpPr>
        <p:spPr>
          <a:xfrm>
            <a:off x="609600" y="1219200"/>
            <a:ext cx="7848600" cy="914400"/>
          </a:xfrm>
          <a:solidFill>
            <a:schemeClr val="accent1"/>
          </a:solidFill>
          <a:ln>
            <a:solidFill>
              <a:schemeClr val="tx1"/>
            </a:solidFill>
          </a:ln>
        </p:spPr>
        <p:txBody>
          <a:bodyPr/>
          <a:lstStyle/>
          <a:p>
            <a:pPr eaLnBrk="1" hangingPunct="1"/>
            <a:r>
              <a:rPr lang="en-US" sz="4000" b="1" smtClean="0"/>
              <a:t>SIRPP</a:t>
            </a:r>
          </a:p>
        </p:txBody>
      </p:sp>
      <p:sp>
        <p:nvSpPr>
          <p:cNvPr id="94214" name="Rectangle 1"/>
          <p:cNvSpPr>
            <a:spLocks noChangeArrowheads="1"/>
          </p:cNvSpPr>
          <p:nvPr/>
        </p:nvSpPr>
        <p:spPr bwMode="auto">
          <a:xfrm>
            <a:off x="0" y="46038"/>
            <a:ext cx="263525" cy="366712"/>
          </a:xfrm>
          <a:prstGeom prst="rect">
            <a:avLst/>
          </a:prstGeom>
          <a:noFill/>
          <a:ln w="9525">
            <a:noFill/>
            <a:miter lim="800000"/>
            <a:headEnd/>
            <a:tailEnd/>
          </a:ln>
        </p:spPr>
        <p:txBody>
          <a:bodyPr wrap="none" anchor="ctr">
            <a:spAutoFit/>
          </a:bodyPr>
          <a:lstStyle/>
          <a:p>
            <a:pPr algn="just" eaLnBrk="0" hangingPunct="0">
              <a:buFontTx/>
              <a:buChar char="•"/>
              <a:tabLst>
                <a:tab pos="228600" algn="l"/>
                <a:tab pos="457200" algn="l"/>
              </a:tabLst>
            </a:pPr>
            <a:endParaRPr lang="en-US">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2"/>
          </p:nvPr>
        </p:nvSpPr>
        <p:spPr>
          <a:noFill/>
        </p:spPr>
        <p:txBody>
          <a:bodyPr/>
          <a:lstStyle/>
          <a:p>
            <a:fld id="{DEFDF5AD-051B-46CF-86D8-B3FDA6B3C97C}" type="slidenum">
              <a:rPr lang="en-US" smtClean="0"/>
              <a:pPr/>
              <a:t>4</a:t>
            </a:fld>
            <a:endParaRPr lang="en-US" smtClean="0"/>
          </a:p>
        </p:txBody>
      </p:sp>
      <p:sp>
        <p:nvSpPr>
          <p:cNvPr id="2355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26D410-3DFA-4C9E-9B04-3707F1968F1E}" type="slidenum">
              <a:rPr lang="en-US" sz="1400" b="0"/>
              <a:pPr algn="r"/>
              <a:t>4</a:t>
            </a:fld>
            <a:endParaRPr lang="en-US" sz="1400" b="0"/>
          </a:p>
        </p:txBody>
      </p:sp>
      <p:sp>
        <p:nvSpPr>
          <p:cNvPr id="23555" name="Rectangle 2"/>
          <p:cNvSpPr>
            <a:spLocks noGrp="1" noChangeArrowheads="1"/>
          </p:cNvSpPr>
          <p:nvPr>
            <p:ph type="subTitle" idx="1"/>
          </p:nvPr>
        </p:nvSpPr>
        <p:spPr>
          <a:xfrm>
            <a:off x="533400" y="2286000"/>
            <a:ext cx="8001000" cy="3581400"/>
          </a:xfrm>
        </p:spPr>
        <p:txBody>
          <a:bodyPr/>
          <a:lstStyle/>
          <a:p>
            <a:pPr marL="463550" indent="-463550" algn="l" eaLnBrk="1" hangingPunct="1">
              <a:buFont typeface="Wingdings" pitchFamily="2" charset="2"/>
              <a:buChar char="Ø"/>
            </a:pPr>
            <a:r>
              <a:rPr lang="en-US" sz="2800" b="1" smtClean="0"/>
              <a:t>Assess Duke and Progress transmission systems' reliability and develop a single Collaborative Transmission Plan</a:t>
            </a:r>
          </a:p>
          <a:p>
            <a:pPr marL="463550" indent="-463550" algn="l" eaLnBrk="1" hangingPunct="1">
              <a:buFont typeface="Wingdings" pitchFamily="2" charset="2"/>
              <a:buChar char="Ø"/>
            </a:pPr>
            <a:r>
              <a:rPr lang="en-US" sz="2800" b="1" smtClean="0"/>
              <a:t>Also assess Enhanced Access Study requests provided by Participants or TAG members</a:t>
            </a:r>
          </a:p>
        </p:txBody>
      </p:sp>
      <p:pic>
        <p:nvPicPr>
          <p:cNvPr id="23556"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23557" name="Rectangle 4"/>
          <p:cNvSpPr>
            <a:spLocks noGrp="1" noChangeArrowheads="1"/>
          </p:cNvSpPr>
          <p:nvPr>
            <p:ph type="ctrTitle"/>
          </p:nvPr>
        </p:nvSpPr>
        <p:spPr>
          <a:xfrm>
            <a:off x="685800" y="1219200"/>
            <a:ext cx="7772400" cy="838200"/>
          </a:xfrm>
          <a:solidFill>
            <a:schemeClr val="accent1"/>
          </a:solidFill>
          <a:ln>
            <a:solidFill>
              <a:schemeClr val="tx1"/>
            </a:solidFill>
          </a:ln>
        </p:spPr>
        <p:txBody>
          <a:bodyPr/>
          <a:lstStyle/>
          <a:p>
            <a:pPr eaLnBrk="1" hangingPunct="1"/>
            <a:r>
              <a:rPr lang="en-US" b="1" smtClean="0"/>
              <a:t>Purpose of Study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p:cNvSpPr>
            <a:spLocks noGrp="1" noChangeArrowheads="1"/>
          </p:cNvSpPr>
          <p:nvPr>
            <p:ph type="sldNum" sz="quarter" idx="12"/>
          </p:nvPr>
        </p:nvSpPr>
        <p:spPr>
          <a:noFill/>
        </p:spPr>
        <p:txBody>
          <a:bodyPr/>
          <a:lstStyle/>
          <a:p>
            <a:fld id="{B5B58568-87F6-4091-A111-F9994F80C9D4}" type="slidenum">
              <a:rPr lang="en-US" smtClean="0"/>
              <a:pPr/>
              <a:t>40</a:t>
            </a:fld>
            <a:endParaRPr lang="en-US" smtClean="0"/>
          </a:p>
        </p:txBody>
      </p:sp>
      <p:sp>
        <p:nvSpPr>
          <p:cNvPr id="96258" name="Rectangle 3"/>
          <p:cNvSpPr>
            <a:spLocks noGrp="1" noChangeArrowheads="1"/>
          </p:cNvSpPr>
          <p:nvPr>
            <p:ph type="body" idx="1"/>
          </p:nvPr>
        </p:nvSpPr>
        <p:spPr>
          <a:xfrm>
            <a:off x="461963" y="2930525"/>
            <a:ext cx="8229600" cy="3033713"/>
          </a:xfrm>
        </p:spPr>
        <p:txBody>
          <a:bodyPr/>
          <a:lstStyle/>
          <a:p>
            <a:pPr>
              <a:buFont typeface="Wingdings" pitchFamily="2" charset="2"/>
              <a:buChar char="Ø"/>
            </a:pPr>
            <a:r>
              <a:rPr lang="en-US" b="1" smtClean="0"/>
              <a:t>  2010 PJM RTEP</a:t>
            </a:r>
          </a:p>
          <a:p>
            <a:pPr>
              <a:buFont typeface="Wingdings" pitchFamily="2" charset="2"/>
              <a:buChar char="Ø"/>
            </a:pPr>
            <a:r>
              <a:rPr lang="en-US" b="1" smtClean="0"/>
              <a:t>  PJM wind integration studies</a:t>
            </a:r>
          </a:p>
          <a:p>
            <a:pPr>
              <a:buFont typeface="Wingdings" pitchFamily="2" charset="2"/>
              <a:buChar char="Ø"/>
            </a:pPr>
            <a:r>
              <a:rPr lang="en-US" b="1" smtClean="0"/>
              <a:t>  Interconnection queue review</a:t>
            </a:r>
          </a:p>
          <a:p>
            <a:pPr>
              <a:buFont typeface="Wingdings" pitchFamily="2" charset="2"/>
              <a:buChar char="Ø"/>
            </a:pPr>
            <a:r>
              <a:rPr lang="en-US" b="1" smtClean="0"/>
              <a:t>  CIP-002 philosophy</a:t>
            </a:r>
          </a:p>
        </p:txBody>
      </p:sp>
      <p:pic>
        <p:nvPicPr>
          <p:cNvPr id="96259" name="Picture 3" descr="press-release"/>
          <p:cNvPicPr>
            <a:picLocks noChangeAspect="1" noChangeArrowheads="1"/>
          </p:cNvPicPr>
          <p:nvPr/>
        </p:nvPicPr>
        <p:blipFill>
          <a:blip r:embed="rId2"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96260" name="Rectangle 4"/>
          <p:cNvSpPr>
            <a:spLocks noChangeArrowheads="1"/>
          </p:cNvSpPr>
          <p:nvPr/>
        </p:nvSpPr>
        <p:spPr bwMode="auto">
          <a:xfrm>
            <a:off x="381000" y="1363663"/>
            <a:ext cx="8305800" cy="1143000"/>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PJM Planning Coordination Agreement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6"/>
          <p:cNvSpPr>
            <a:spLocks noGrp="1" noChangeArrowheads="1"/>
          </p:cNvSpPr>
          <p:nvPr>
            <p:ph type="sldNum" sz="quarter" idx="12"/>
          </p:nvPr>
        </p:nvSpPr>
        <p:spPr>
          <a:noFill/>
        </p:spPr>
        <p:txBody>
          <a:bodyPr/>
          <a:lstStyle/>
          <a:p>
            <a:fld id="{637B5C33-F5B0-416D-9455-AB5A222DE904}" type="slidenum">
              <a:rPr lang="en-US" smtClean="0"/>
              <a:pPr/>
              <a:t>41</a:t>
            </a:fld>
            <a:endParaRPr lang="en-US" smtClean="0"/>
          </a:p>
        </p:txBody>
      </p:sp>
      <p:pic>
        <p:nvPicPr>
          <p:cNvPr id="97282" name="Picture 2"/>
          <p:cNvPicPr>
            <a:picLocks noChangeAspect="1" noChangeArrowheads="1"/>
          </p:cNvPicPr>
          <p:nvPr/>
        </p:nvPicPr>
        <p:blipFill>
          <a:blip r:embed="rId3" cstate="print"/>
          <a:srcRect/>
          <a:stretch>
            <a:fillRect/>
          </a:stretch>
        </p:blipFill>
        <p:spPr bwMode="auto">
          <a:xfrm>
            <a:off x="3009900" y="1257300"/>
            <a:ext cx="5753100" cy="5105400"/>
          </a:xfrm>
          <a:prstGeom prst="rect">
            <a:avLst/>
          </a:prstGeom>
          <a:noFill/>
          <a:ln w="9525">
            <a:noFill/>
            <a:miter lim="800000"/>
            <a:headEnd/>
            <a:tailEnd/>
          </a:ln>
        </p:spPr>
      </p:pic>
      <p:sp>
        <p:nvSpPr>
          <p:cNvPr id="97283"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6C37926-6B24-4BD8-A3A6-A9DB519F2172}" type="slidenum">
              <a:rPr lang="en-US" sz="1400" b="0"/>
              <a:pPr algn="r"/>
              <a:t>41</a:t>
            </a:fld>
            <a:endParaRPr lang="en-US" sz="1400" b="0"/>
          </a:p>
        </p:txBody>
      </p:sp>
      <p:sp>
        <p:nvSpPr>
          <p:cNvPr id="97284" name="Rectangle 2"/>
          <p:cNvSpPr>
            <a:spLocks noGrp="1" noChangeArrowheads="1"/>
          </p:cNvSpPr>
          <p:nvPr>
            <p:ph type="title" idx="4294967295"/>
          </p:nvPr>
        </p:nvSpPr>
        <p:spPr>
          <a:xfrm>
            <a:off x="0" y="152400"/>
            <a:ext cx="9144000" cy="868363"/>
          </a:xfrm>
        </p:spPr>
        <p:txBody>
          <a:bodyPr/>
          <a:lstStyle/>
          <a:p>
            <a:pPr eaLnBrk="1" hangingPunct="1"/>
            <a:r>
              <a:rPr lang="en-US" sz="2800" smtClean="0"/>
              <a:t>Approved PJM Backbone 500 kV and 765 kV Facilities</a:t>
            </a:r>
          </a:p>
        </p:txBody>
      </p:sp>
      <p:sp>
        <p:nvSpPr>
          <p:cNvPr id="97285" name="Rectangle 4"/>
          <p:cNvSpPr>
            <a:spLocks noChangeArrowheads="1"/>
          </p:cNvSpPr>
          <p:nvPr/>
        </p:nvSpPr>
        <p:spPr bwMode="auto">
          <a:xfrm>
            <a:off x="292100" y="990600"/>
            <a:ext cx="2743200" cy="5908675"/>
          </a:xfrm>
          <a:prstGeom prst="rect">
            <a:avLst/>
          </a:prstGeom>
          <a:noFill/>
          <a:ln w="9525">
            <a:noFill/>
            <a:miter lim="800000"/>
            <a:headEnd/>
            <a:tailEnd/>
          </a:ln>
        </p:spPr>
        <p:txBody>
          <a:bodyPr>
            <a:spAutoFit/>
          </a:bodyPr>
          <a:lstStyle/>
          <a:p>
            <a:pPr marL="168275" indent="-168275"/>
            <a:r>
              <a:rPr lang="en-US" sz="1400" b="0"/>
              <a:t>   Since 2006, the PJM Board has approved six new major 500 kV and 765 kV backbone upgrades, as shown on this map: </a:t>
            </a:r>
          </a:p>
          <a:p>
            <a:pPr marL="168275" indent="-168275">
              <a:buFontTx/>
              <a:buAutoNum type="arabicPeriod"/>
            </a:pPr>
            <a:r>
              <a:rPr lang="en-US" sz="1400" b="0"/>
              <a:t>502 Junction – Loudoun 500 kV line, also known as the TrAIL Line (2006 RTEP)</a:t>
            </a:r>
            <a:br>
              <a:rPr lang="en-US" sz="1400" b="0"/>
            </a:br>
            <a:endParaRPr lang="en-US" sz="1400" b="0"/>
          </a:p>
          <a:p>
            <a:pPr marL="168275" indent="-168275">
              <a:buFontTx/>
              <a:buAutoNum type="arabicPeriod"/>
            </a:pPr>
            <a:r>
              <a:rPr lang="en-US" sz="1400" b="0"/>
              <a:t>Carson – Suffolk 500 kV line (2006 RTEP)</a:t>
            </a:r>
            <a:br>
              <a:rPr lang="en-US" sz="1400" b="0"/>
            </a:br>
            <a:endParaRPr lang="en-US" sz="1400" b="0"/>
          </a:p>
          <a:p>
            <a:pPr marL="168275" indent="-168275">
              <a:buFontTx/>
              <a:buAutoNum type="arabicPeriod"/>
            </a:pPr>
            <a:r>
              <a:rPr lang="en-US" sz="1400" b="0"/>
              <a:t>Susquehanna – Roseland 500 kV line (2007 RTEP)</a:t>
            </a:r>
            <a:br>
              <a:rPr lang="en-US" sz="1400" b="0"/>
            </a:br>
            <a:endParaRPr lang="en-US" sz="1400" b="0"/>
          </a:p>
          <a:p>
            <a:pPr marL="168275" indent="-168275">
              <a:buFontTx/>
              <a:buAutoNum type="arabicPeriod"/>
            </a:pPr>
            <a:r>
              <a:rPr lang="en-US" sz="1400" b="0"/>
              <a:t>Amos – Kemptown 765 kV line, also known as the PATH line (2007 RTEP)</a:t>
            </a:r>
            <a:br>
              <a:rPr lang="en-US" sz="1400" b="0"/>
            </a:br>
            <a:endParaRPr lang="en-US" sz="1400" b="0"/>
          </a:p>
          <a:p>
            <a:pPr marL="168275" indent="-168275">
              <a:buFontTx/>
              <a:buAutoNum type="arabicPeriod"/>
            </a:pPr>
            <a:r>
              <a:rPr lang="en-US" sz="1400" b="0"/>
              <a:t>Possum Point – Indian River 500 kV line, also known as the MAPP line (2007 RTEP)</a:t>
            </a:r>
            <a:br>
              <a:rPr lang="en-US" sz="1400" b="0"/>
            </a:br>
            <a:endParaRPr lang="en-US" sz="1400" b="0"/>
          </a:p>
          <a:p>
            <a:pPr marL="168275" indent="-168275">
              <a:buFontTx/>
              <a:buAutoNum type="arabicPeriod"/>
            </a:pPr>
            <a:r>
              <a:rPr lang="en-US" sz="1400" b="0"/>
              <a:t>Branchburg – Roseland – Hudson 500 kV line (2008 RTEP)</a:t>
            </a:r>
          </a:p>
        </p:txBody>
      </p:sp>
      <p:sp>
        <p:nvSpPr>
          <p:cNvPr id="97286" name="Text Box 6"/>
          <p:cNvSpPr txBox="1">
            <a:spLocks noChangeArrowheads="1"/>
          </p:cNvSpPr>
          <p:nvPr/>
        </p:nvSpPr>
        <p:spPr bwMode="auto">
          <a:xfrm>
            <a:off x="5753100" y="4267200"/>
            <a:ext cx="374650" cy="366713"/>
          </a:xfrm>
          <a:prstGeom prst="rect">
            <a:avLst/>
          </a:prstGeom>
          <a:noFill/>
          <a:ln w="9525">
            <a:noFill/>
            <a:miter lim="800000"/>
            <a:headEnd/>
            <a:tailEnd/>
          </a:ln>
        </p:spPr>
        <p:txBody>
          <a:bodyPr wrap="none">
            <a:spAutoFit/>
          </a:bodyPr>
          <a:lstStyle/>
          <a:p>
            <a:r>
              <a:rPr lang="en-US"/>
              <a:t>1</a:t>
            </a:r>
            <a:r>
              <a:rPr lang="en-US" b="0"/>
              <a:t>.</a:t>
            </a:r>
          </a:p>
        </p:txBody>
      </p:sp>
      <p:sp>
        <p:nvSpPr>
          <p:cNvPr id="97287" name="Text Box 7"/>
          <p:cNvSpPr txBox="1">
            <a:spLocks noChangeArrowheads="1"/>
          </p:cNvSpPr>
          <p:nvPr/>
        </p:nvSpPr>
        <p:spPr bwMode="auto">
          <a:xfrm>
            <a:off x="6172200" y="5638800"/>
            <a:ext cx="374650" cy="366713"/>
          </a:xfrm>
          <a:prstGeom prst="rect">
            <a:avLst/>
          </a:prstGeom>
          <a:noFill/>
          <a:ln w="9525">
            <a:noFill/>
            <a:miter lim="800000"/>
            <a:headEnd/>
            <a:tailEnd/>
          </a:ln>
        </p:spPr>
        <p:txBody>
          <a:bodyPr wrap="none">
            <a:spAutoFit/>
          </a:bodyPr>
          <a:lstStyle/>
          <a:p>
            <a:r>
              <a:rPr lang="en-US"/>
              <a:t>2.</a:t>
            </a:r>
          </a:p>
        </p:txBody>
      </p:sp>
      <p:sp>
        <p:nvSpPr>
          <p:cNvPr id="97288" name="Text Box 8"/>
          <p:cNvSpPr txBox="1">
            <a:spLocks noChangeArrowheads="1"/>
          </p:cNvSpPr>
          <p:nvPr/>
        </p:nvSpPr>
        <p:spPr bwMode="auto">
          <a:xfrm>
            <a:off x="6553200" y="1638300"/>
            <a:ext cx="374650" cy="366713"/>
          </a:xfrm>
          <a:prstGeom prst="rect">
            <a:avLst/>
          </a:prstGeom>
          <a:noFill/>
          <a:ln w="9525">
            <a:noFill/>
            <a:miter lim="800000"/>
            <a:headEnd/>
            <a:tailEnd/>
          </a:ln>
        </p:spPr>
        <p:txBody>
          <a:bodyPr wrap="none">
            <a:spAutoFit/>
          </a:bodyPr>
          <a:lstStyle/>
          <a:p>
            <a:r>
              <a:rPr lang="en-US"/>
              <a:t>3.</a:t>
            </a:r>
          </a:p>
        </p:txBody>
      </p:sp>
      <p:sp>
        <p:nvSpPr>
          <p:cNvPr id="97289" name="Text Box 9"/>
          <p:cNvSpPr txBox="1">
            <a:spLocks noChangeArrowheads="1"/>
          </p:cNvSpPr>
          <p:nvPr/>
        </p:nvSpPr>
        <p:spPr bwMode="auto">
          <a:xfrm>
            <a:off x="4114800" y="4610100"/>
            <a:ext cx="374650" cy="366713"/>
          </a:xfrm>
          <a:prstGeom prst="rect">
            <a:avLst/>
          </a:prstGeom>
          <a:noFill/>
          <a:ln w="9525">
            <a:noFill/>
            <a:miter lim="800000"/>
            <a:headEnd/>
            <a:tailEnd/>
          </a:ln>
        </p:spPr>
        <p:txBody>
          <a:bodyPr wrap="none">
            <a:spAutoFit/>
          </a:bodyPr>
          <a:lstStyle/>
          <a:p>
            <a:r>
              <a:rPr lang="en-US"/>
              <a:t>4.</a:t>
            </a:r>
          </a:p>
        </p:txBody>
      </p:sp>
      <p:sp>
        <p:nvSpPr>
          <p:cNvPr id="97290" name="Text Box 11"/>
          <p:cNvSpPr txBox="1">
            <a:spLocks noChangeArrowheads="1"/>
          </p:cNvSpPr>
          <p:nvPr/>
        </p:nvSpPr>
        <p:spPr bwMode="auto">
          <a:xfrm>
            <a:off x="7581900" y="2438400"/>
            <a:ext cx="374650" cy="366713"/>
          </a:xfrm>
          <a:prstGeom prst="rect">
            <a:avLst/>
          </a:prstGeom>
          <a:noFill/>
          <a:ln w="9525">
            <a:noFill/>
            <a:miter lim="800000"/>
            <a:headEnd/>
            <a:tailEnd/>
          </a:ln>
        </p:spPr>
        <p:txBody>
          <a:bodyPr wrap="none">
            <a:spAutoFit/>
          </a:bodyPr>
          <a:lstStyle/>
          <a:p>
            <a:r>
              <a:rPr lang="en-US"/>
              <a:t>6.</a:t>
            </a:r>
          </a:p>
        </p:txBody>
      </p:sp>
      <p:sp>
        <p:nvSpPr>
          <p:cNvPr id="97291" name="Text Box 12"/>
          <p:cNvSpPr txBox="1">
            <a:spLocks noChangeArrowheads="1"/>
          </p:cNvSpPr>
          <p:nvPr/>
        </p:nvSpPr>
        <p:spPr bwMode="auto">
          <a:xfrm>
            <a:off x="4572000" y="3467100"/>
            <a:ext cx="374650" cy="366713"/>
          </a:xfrm>
          <a:prstGeom prst="rect">
            <a:avLst/>
          </a:prstGeom>
          <a:noFill/>
          <a:ln w="9525">
            <a:noFill/>
            <a:miter lim="800000"/>
            <a:headEnd/>
            <a:tailEnd/>
          </a:ln>
        </p:spPr>
        <p:txBody>
          <a:bodyPr wrap="none">
            <a:spAutoFit/>
          </a:bodyPr>
          <a:lstStyle/>
          <a:p>
            <a:r>
              <a:rPr lang="en-US"/>
              <a:t>1</a:t>
            </a:r>
            <a:r>
              <a:rPr lang="en-US" b="0"/>
              <a:t>.</a:t>
            </a:r>
          </a:p>
        </p:txBody>
      </p:sp>
      <p:sp>
        <p:nvSpPr>
          <p:cNvPr id="97292" name="Text Box 13"/>
          <p:cNvSpPr txBox="1">
            <a:spLocks noChangeArrowheads="1"/>
          </p:cNvSpPr>
          <p:nvPr/>
        </p:nvSpPr>
        <p:spPr bwMode="auto">
          <a:xfrm>
            <a:off x="6096000" y="3429000"/>
            <a:ext cx="374650" cy="366713"/>
          </a:xfrm>
          <a:prstGeom prst="rect">
            <a:avLst/>
          </a:prstGeom>
          <a:noFill/>
          <a:ln w="9525">
            <a:noFill/>
            <a:miter lim="800000"/>
            <a:headEnd/>
            <a:tailEnd/>
          </a:ln>
        </p:spPr>
        <p:txBody>
          <a:bodyPr wrap="none">
            <a:spAutoFit/>
          </a:bodyPr>
          <a:lstStyle/>
          <a:p>
            <a:r>
              <a:rPr lang="en-US"/>
              <a:t>4.</a:t>
            </a:r>
          </a:p>
        </p:txBody>
      </p:sp>
      <p:sp>
        <p:nvSpPr>
          <p:cNvPr id="97293" name="Text Box 14"/>
          <p:cNvSpPr txBox="1">
            <a:spLocks noChangeArrowheads="1"/>
          </p:cNvSpPr>
          <p:nvPr/>
        </p:nvSpPr>
        <p:spPr bwMode="auto">
          <a:xfrm>
            <a:off x="6934200" y="4038600"/>
            <a:ext cx="374650" cy="366713"/>
          </a:xfrm>
          <a:prstGeom prst="rect">
            <a:avLst/>
          </a:prstGeom>
          <a:noFill/>
          <a:ln w="9525">
            <a:noFill/>
            <a:miter lim="800000"/>
            <a:headEnd/>
            <a:tailEnd/>
          </a:ln>
        </p:spPr>
        <p:txBody>
          <a:bodyPr wrap="none">
            <a:spAutoFit/>
          </a:bodyPr>
          <a:lstStyle/>
          <a:p>
            <a:r>
              <a:rPr lang="en-US"/>
              <a:t>5.</a:t>
            </a:r>
          </a:p>
        </p:txBody>
      </p:sp>
      <p:sp>
        <p:nvSpPr>
          <p:cNvPr id="97294" name="Text Box 15"/>
          <p:cNvSpPr txBox="1">
            <a:spLocks noChangeArrowheads="1"/>
          </p:cNvSpPr>
          <p:nvPr/>
        </p:nvSpPr>
        <p:spPr bwMode="auto">
          <a:xfrm>
            <a:off x="2971800" y="914400"/>
            <a:ext cx="3919538" cy="307975"/>
          </a:xfrm>
          <a:prstGeom prst="rect">
            <a:avLst/>
          </a:prstGeom>
          <a:noFill/>
          <a:ln w="9525">
            <a:noFill/>
            <a:miter lim="800000"/>
            <a:headEnd/>
            <a:tailEnd/>
          </a:ln>
        </p:spPr>
        <p:txBody>
          <a:bodyPr wrap="none">
            <a:spAutoFit/>
          </a:bodyPr>
          <a:lstStyle/>
          <a:p>
            <a:r>
              <a:rPr lang="en-US" sz="1400" b="0"/>
              <a:t>Source: PJM 2009 RTEP Report, Feb 26, 2010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6"/>
          <p:cNvSpPr>
            <a:spLocks noGrp="1" noChangeArrowheads="1"/>
          </p:cNvSpPr>
          <p:nvPr>
            <p:ph type="sldNum" sz="quarter" idx="12"/>
          </p:nvPr>
        </p:nvSpPr>
        <p:spPr>
          <a:noFill/>
        </p:spPr>
        <p:txBody>
          <a:bodyPr/>
          <a:lstStyle/>
          <a:p>
            <a:fld id="{4014DA3C-76CE-47CA-955F-29E43BAD20D0}" type="slidenum">
              <a:rPr lang="en-US" smtClean="0"/>
              <a:pPr/>
              <a:t>42</a:t>
            </a:fld>
            <a:endParaRPr lang="en-US" smtClean="0"/>
          </a:p>
        </p:txBody>
      </p:sp>
      <p:sp>
        <p:nvSpPr>
          <p:cNvPr id="9933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1E6F96A-A300-4E17-A6ED-DB127583B6D8}" type="slidenum">
              <a:rPr lang="en-US" sz="1400" b="0"/>
              <a:pPr algn="r"/>
              <a:t>42</a:t>
            </a:fld>
            <a:endParaRPr lang="en-US" sz="1400" b="0"/>
          </a:p>
        </p:txBody>
      </p:sp>
      <p:sp>
        <p:nvSpPr>
          <p:cNvPr id="9933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FF1EEF7-7CA9-45F4-AB25-FE46711F66FE}" type="slidenum">
              <a:rPr lang="en-US" sz="1400" b="0"/>
              <a:pPr algn="r"/>
              <a:t>42</a:t>
            </a:fld>
            <a:endParaRPr lang="en-US" sz="1400" b="0"/>
          </a:p>
        </p:txBody>
      </p:sp>
      <p:sp>
        <p:nvSpPr>
          <p:cNvPr id="9933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EFBACE7-D569-4D9F-BDF6-43E1ABE90675}" type="slidenum">
              <a:rPr lang="en-US" sz="1400" b="0"/>
              <a:pPr algn="r"/>
              <a:t>42</a:t>
            </a:fld>
            <a:endParaRPr lang="en-US" sz="1400" b="0"/>
          </a:p>
        </p:txBody>
      </p:sp>
      <p:sp>
        <p:nvSpPr>
          <p:cNvPr id="99333" name="Rectangle 2"/>
          <p:cNvSpPr>
            <a:spLocks noGrp="1" noChangeArrowheads="1"/>
          </p:cNvSpPr>
          <p:nvPr>
            <p:ph type="body" idx="4294967295"/>
          </p:nvPr>
        </p:nvSpPr>
        <p:spPr>
          <a:xfrm>
            <a:off x="533400" y="2549525"/>
            <a:ext cx="8229600" cy="3663950"/>
          </a:xfrm>
        </p:spPr>
        <p:txBody>
          <a:bodyPr lIns="90000" tIns="46800" rIns="90000" bIns="46800">
            <a:spAutoFit/>
          </a:bodyPr>
          <a:lstStyle/>
          <a:p>
            <a:pPr marL="568325" indent="-568325" defTabSz="457200" eaLnBrk="1" hangingPunct="1">
              <a:lnSpc>
                <a:spcPct val="8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smtClean="0"/>
              <a:t>Building 2010 Series models</a:t>
            </a:r>
          </a:p>
          <a:p>
            <a:pPr marL="968375" lvl="1" indent="-568325" defTabSz="457200" eaLnBrk="1" hangingPunct="1">
              <a:lnSpc>
                <a:spcPct val="8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smtClean="0"/>
              <a:t>Coordinated tie lines and interchange</a:t>
            </a:r>
          </a:p>
          <a:p>
            <a:pPr marL="968375" lvl="1" indent="-568325" defTabSz="457200" eaLnBrk="1" hangingPunct="1">
              <a:lnSpc>
                <a:spcPct val="8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smtClean="0"/>
              <a:t>Submitted 10 years of model data for each control area</a:t>
            </a:r>
          </a:p>
          <a:p>
            <a:pPr marL="968375" lvl="1" indent="-568325" defTabSz="457200" eaLnBrk="1" hangingPunct="1">
              <a:lnSpc>
                <a:spcPct val="8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smtClean="0"/>
              <a:t>Building light load case for 2016 and a 2021 winter case</a:t>
            </a:r>
          </a:p>
          <a:p>
            <a:pPr marL="968375" lvl="1" indent="-568325" defTabSz="457200" eaLnBrk="1" hangingPunct="1">
              <a:lnSpc>
                <a:spcPct val="8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smtClean="0"/>
              <a:t>Models to be complete in early June and submitted to the MMWG process</a:t>
            </a:r>
          </a:p>
          <a:p>
            <a:pPr marL="568325" indent="-568325" defTabSz="457200" eaLnBrk="1" hangingPunct="1">
              <a:lnSpc>
                <a:spcPct val="8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b="1" smtClean="0"/>
          </a:p>
          <a:p>
            <a:pPr marL="568325" indent="-568325" defTabSz="457200" eaLnBrk="1" hangingPunct="1">
              <a:lnSpc>
                <a:spcPct val="8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smtClean="0"/>
              <a:t>2010 LTSG Study Scope</a:t>
            </a:r>
            <a:endParaRPr lang="en-US" sz="2800" b="1" smtClean="0">
              <a:solidFill>
                <a:srgbClr val="FF0000"/>
              </a:solidFill>
            </a:endParaRPr>
          </a:p>
        </p:txBody>
      </p:sp>
      <p:pic>
        <p:nvPicPr>
          <p:cNvPr id="99334" name="Picture 3"/>
          <p:cNvPicPr>
            <a:picLocks noChangeAspect="1" noChangeArrowheads="1"/>
          </p:cNvPicPr>
          <p:nvPr/>
        </p:nvPicPr>
        <p:blipFill>
          <a:blip r:embed="rId3" cstate="print">
            <a:lum contrast="6000"/>
          </a:blip>
          <a:srcRect/>
          <a:stretch>
            <a:fillRect/>
          </a:stretch>
        </p:blipFill>
        <p:spPr bwMode="auto">
          <a:xfrm>
            <a:off x="0" y="11113"/>
            <a:ext cx="9144000" cy="1325562"/>
          </a:xfrm>
          <a:prstGeom prst="rect">
            <a:avLst/>
          </a:prstGeom>
          <a:noFill/>
          <a:ln w="9525">
            <a:noFill/>
            <a:round/>
            <a:headEnd/>
            <a:tailEnd/>
          </a:ln>
        </p:spPr>
      </p:pic>
      <p:sp>
        <p:nvSpPr>
          <p:cNvPr id="99335" name="Rectangle 4"/>
          <p:cNvSpPr>
            <a:spLocks noChangeArrowheads="1"/>
          </p:cNvSpPr>
          <p:nvPr/>
        </p:nvSpPr>
        <p:spPr bwMode="auto">
          <a:xfrm>
            <a:off x="381000" y="1277938"/>
            <a:ext cx="8305800" cy="1143000"/>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SERC LTSG </a:t>
            </a:r>
          </a:p>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(Long-term Study 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6"/>
          <p:cNvSpPr>
            <a:spLocks noGrp="1" noChangeArrowheads="1"/>
          </p:cNvSpPr>
          <p:nvPr>
            <p:ph type="sldNum" sz="quarter" idx="12"/>
          </p:nvPr>
        </p:nvSpPr>
        <p:spPr>
          <a:noFill/>
        </p:spPr>
        <p:txBody>
          <a:bodyPr/>
          <a:lstStyle/>
          <a:p>
            <a:fld id="{0BF3C98B-32E3-456B-B769-1293A105E920}" type="slidenum">
              <a:rPr lang="en-US" smtClean="0"/>
              <a:pPr/>
              <a:t>43</a:t>
            </a:fld>
            <a:endParaRPr lang="en-US" smtClean="0"/>
          </a:p>
        </p:txBody>
      </p:sp>
      <p:sp>
        <p:nvSpPr>
          <p:cNvPr id="10137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D41BD32-4BC3-49BB-BE3C-7BF0B78C25BF}" type="slidenum">
              <a:rPr lang="en-US" sz="1400" b="0"/>
              <a:pPr algn="r"/>
              <a:t>43</a:t>
            </a:fld>
            <a:endParaRPr lang="en-US" sz="1400" b="0"/>
          </a:p>
        </p:txBody>
      </p:sp>
      <p:sp>
        <p:nvSpPr>
          <p:cNvPr id="10137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C152AAE-ECE7-4DB5-A128-D1F49A7EBC3E}" type="slidenum">
              <a:rPr lang="en-US" sz="1400" b="0"/>
              <a:pPr algn="r"/>
              <a:t>43</a:t>
            </a:fld>
            <a:endParaRPr lang="en-US" sz="1400" b="0"/>
          </a:p>
        </p:txBody>
      </p:sp>
      <p:sp>
        <p:nvSpPr>
          <p:cNvPr id="101380" name="Rectangle 2"/>
          <p:cNvSpPr>
            <a:spLocks noGrp="1" noChangeArrowheads="1"/>
          </p:cNvSpPr>
          <p:nvPr>
            <p:ph type="body" idx="4294967295"/>
          </p:nvPr>
        </p:nvSpPr>
        <p:spPr>
          <a:xfrm>
            <a:off x="457200" y="2819400"/>
            <a:ext cx="8229600" cy="4748213"/>
          </a:xfrm>
        </p:spPr>
        <p:txBody>
          <a:bodyPr lIns="90000" tIns="46800" rIns="90000" bIns="46800">
            <a:spAutoFit/>
          </a:bodyPr>
          <a:lstStyle/>
          <a:p>
            <a:pPr eaLnBrk="1" hangingPunct="1">
              <a:buFontTx/>
              <a:buNone/>
            </a:pPr>
            <a:r>
              <a:rPr lang="en-US" sz="2800" b="1" smtClean="0"/>
              <a:t>Preliminary Results of Economic Study Requests Submitted by SCRTP Stakeholders</a:t>
            </a:r>
          </a:p>
          <a:p>
            <a:pPr>
              <a:buFont typeface="Wingdings" pitchFamily="2" charset="2"/>
              <a:buChar char="Ø"/>
            </a:pPr>
            <a:r>
              <a:rPr lang="en-US" sz="2400" smtClean="0"/>
              <a:t>SCE&amp;G to CPLE – 2015 summer – 500 MW*</a:t>
            </a:r>
          </a:p>
          <a:p>
            <a:pPr>
              <a:buFont typeface="Wingdings" pitchFamily="2" charset="2"/>
              <a:buChar char="Ø"/>
            </a:pPr>
            <a:r>
              <a:rPr lang="en-US" sz="2400" smtClean="0"/>
              <a:t>SCE&amp;G to Duke – 2015 summer – 500 MW*</a:t>
            </a:r>
          </a:p>
          <a:p>
            <a:pPr>
              <a:buFont typeface="Wingdings" pitchFamily="2" charset="2"/>
              <a:buChar char="Ø"/>
            </a:pPr>
            <a:r>
              <a:rPr lang="en-US" sz="2400" smtClean="0"/>
              <a:t>SCE&amp;G to CPLE – 2020 summer – 500 MW</a:t>
            </a:r>
          </a:p>
          <a:p>
            <a:pPr>
              <a:buFont typeface="Wingdings" pitchFamily="2" charset="2"/>
              <a:buChar char="Ø"/>
            </a:pPr>
            <a:r>
              <a:rPr lang="en-US" sz="2400" smtClean="0"/>
              <a:t>SCE&amp;G to Duke – 2020 summer – 500 MW</a:t>
            </a:r>
          </a:p>
          <a:p>
            <a:pPr>
              <a:buFont typeface="Wingdings" pitchFamily="2" charset="2"/>
              <a:buChar char="Ø"/>
            </a:pPr>
            <a:r>
              <a:rPr lang="en-US" sz="2400" smtClean="0"/>
              <a:t>SCE&amp;G to Southern – 2020 summer – 500 MW</a:t>
            </a:r>
            <a:br>
              <a:rPr lang="en-US" sz="2400" smtClean="0"/>
            </a:br>
            <a:r>
              <a:rPr lang="en-US" sz="2800" smtClean="0"/>
              <a:t/>
            </a:r>
            <a:br>
              <a:rPr lang="en-US" sz="2800" smtClean="0"/>
            </a:br>
            <a:r>
              <a:rPr lang="en-US" sz="2000" smtClean="0"/>
              <a:t>* </a:t>
            </a:r>
            <a:r>
              <a:rPr lang="en-US" sz="1800" smtClean="0"/>
              <a:t>submitted by NCTPC</a:t>
            </a:r>
            <a:r>
              <a:rPr lang="en-US" sz="2800" smtClean="0"/>
              <a:t/>
            </a:r>
            <a:br>
              <a:rPr lang="en-US" sz="2800" smtClean="0"/>
            </a:br>
            <a:endParaRPr lang="en-US" sz="2800" smtClean="0"/>
          </a:p>
          <a:p>
            <a:pPr eaLnBrk="1" hangingPunct="1">
              <a:lnSpc>
                <a:spcPct val="90000"/>
              </a:lnSpc>
              <a:buFont typeface="Wingdings" pitchFamily="2" charset="2"/>
              <a:buChar char=""/>
            </a:pPr>
            <a:endParaRPr lang="en-US" sz="2400" b="1" smtClean="0"/>
          </a:p>
        </p:txBody>
      </p:sp>
      <p:pic>
        <p:nvPicPr>
          <p:cNvPr id="101381"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01382" name="Rectangle 4"/>
          <p:cNvSpPr>
            <a:spLocks noChangeArrowheads="1"/>
          </p:cNvSpPr>
          <p:nvPr/>
        </p:nvSpPr>
        <p:spPr bwMode="auto">
          <a:xfrm>
            <a:off x="381000" y="1181100"/>
            <a:ext cx="8305800" cy="1485900"/>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South Carolina Regional Transmission Planning (SCRTP) Meeting Highlights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6"/>
          <p:cNvSpPr>
            <a:spLocks noGrp="1" noChangeArrowheads="1"/>
          </p:cNvSpPr>
          <p:nvPr>
            <p:ph type="sldNum" sz="quarter" idx="12"/>
          </p:nvPr>
        </p:nvSpPr>
        <p:spPr>
          <a:noFill/>
        </p:spPr>
        <p:txBody>
          <a:bodyPr/>
          <a:lstStyle/>
          <a:p>
            <a:fld id="{85B55FB6-417D-4BE5-95D3-CE706DBDF3EA}" type="slidenum">
              <a:rPr lang="en-US" smtClean="0"/>
              <a:pPr/>
              <a:t>44</a:t>
            </a:fld>
            <a:endParaRPr lang="en-US" smtClean="0"/>
          </a:p>
        </p:txBody>
      </p:sp>
      <p:sp>
        <p:nvSpPr>
          <p:cNvPr id="10342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F4DA0DC-9AA3-4769-ABC7-329EF198C402}" type="slidenum">
              <a:rPr lang="en-US" sz="1400" b="0"/>
              <a:pPr algn="r"/>
              <a:t>44</a:t>
            </a:fld>
            <a:endParaRPr lang="en-US" sz="1400" b="0"/>
          </a:p>
        </p:txBody>
      </p:sp>
      <p:sp>
        <p:nvSpPr>
          <p:cNvPr id="10342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CC04D34-F069-4E0C-9A09-3AE5A6C631B6}" type="slidenum">
              <a:rPr lang="en-US" sz="1400" b="0"/>
              <a:pPr algn="r"/>
              <a:t>44</a:t>
            </a:fld>
            <a:endParaRPr lang="en-US" sz="1400" b="0"/>
          </a:p>
        </p:txBody>
      </p:sp>
      <p:sp>
        <p:nvSpPr>
          <p:cNvPr id="103428" name="Rectangle 2"/>
          <p:cNvSpPr>
            <a:spLocks noGrp="1" noChangeArrowheads="1"/>
          </p:cNvSpPr>
          <p:nvPr>
            <p:ph type="body" idx="4294967295"/>
          </p:nvPr>
        </p:nvSpPr>
        <p:spPr>
          <a:xfrm>
            <a:off x="457200" y="2387600"/>
            <a:ext cx="8229600" cy="3443288"/>
          </a:xfrm>
        </p:spPr>
        <p:txBody>
          <a:bodyPr lIns="90000" tIns="46800" rIns="90000" bIns="46800">
            <a:spAutoFit/>
          </a:bodyPr>
          <a:lstStyle/>
          <a:p>
            <a:pPr eaLnBrk="1" hangingPunct="1">
              <a:buFontTx/>
              <a:buNone/>
            </a:pPr>
            <a:r>
              <a:rPr lang="en-US" sz="2800" b="1" smtClean="0"/>
              <a:t>Study Methodology – Analysis Performed</a:t>
            </a:r>
          </a:p>
          <a:p>
            <a:pPr>
              <a:buFont typeface="Wingdings" pitchFamily="2" charset="2"/>
              <a:buChar char="Ø"/>
            </a:pPr>
            <a:r>
              <a:rPr lang="en-US" sz="2400" smtClean="0"/>
              <a:t>Linear transfer analysis, which includes N-1 contingencies of SERC while monitoring SCE&amp;G and Santee Cooper Transmission Systems. </a:t>
            </a:r>
          </a:p>
          <a:p>
            <a:pPr>
              <a:lnSpc>
                <a:spcPct val="90000"/>
              </a:lnSpc>
              <a:buFont typeface="Wingdings" pitchFamily="2" charset="2"/>
              <a:buChar char="Ø"/>
            </a:pPr>
            <a:r>
              <a:rPr lang="en-US" sz="2400" smtClean="0"/>
              <a:t>A Thermal and Voltage analysis, which includes N-1,    N-2, and selected bus outages with and without the simulated 500 MW transfer in effect. However, this analysis is not a complete testing of NERC TPL standards.</a:t>
            </a:r>
          </a:p>
        </p:txBody>
      </p:sp>
      <p:pic>
        <p:nvPicPr>
          <p:cNvPr id="103429"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03430" name="Rectangle 4"/>
          <p:cNvSpPr>
            <a:spLocks noChangeArrowheads="1"/>
          </p:cNvSpPr>
          <p:nvPr/>
        </p:nvSpPr>
        <p:spPr bwMode="auto">
          <a:xfrm>
            <a:off x="381000" y="1371600"/>
            <a:ext cx="8305800" cy="8286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6"/>
          <p:cNvSpPr>
            <a:spLocks noGrp="1" noChangeArrowheads="1"/>
          </p:cNvSpPr>
          <p:nvPr>
            <p:ph type="sldNum" sz="quarter" idx="12"/>
          </p:nvPr>
        </p:nvSpPr>
        <p:spPr>
          <a:noFill/>
        </p:spPr>
        <p:txBody>
          <a:bodyPr/>
          <a:lstStyle/>
          <a:p>
            <a:fld id="{7B2344F7-8B54-4E24-8831-ADF4228CDEC3}" type="slidenum">
              <a:rPr lang="en-US" smtClean="0"/>
              <a:pPr/>
              <a:t>45</a:t>
            </a:fld>
            <a:endParaRPr lang="en-US" smtClean="0"/>
          </a:p>
        </p:txBody>
      </p:sp>
      <p:sp>
        <p:nvSpPr>
          <p:cNvPr id="10547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1342D2E-87CD-4E49-8001-8F2434D0ED91}" type="slidenum">
              <a:rPr lang="en-US" sz="1400" b="0"/>
              <a:pPr algn="r"/>
              <a:t>45</a:t>
            </a:fld>
            <a:endParaRPr lang="en-US" sz="1400" b="0"/>
          </a:p>
        </p:txBody>
      </p:sp>
      <p:sp>
        <p:nvSpPr>
          <p:cNvPr id="10547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0135C9A-8547-424A-B2D3-CCD0D92D7C21}" type="slidenum">
              <a:rPr lang="en-US" sz="1400" b="0"/>
              <a:pPr algn="r"/>
              <a:t>45</a:t>
            </a:fld>
            <a:endParaRPr lang="en-US" sz="1400" b="0"/>
          </a:p>
        </p:txBody>
      </p:sp>
      <p:sp>
        <p:nvSpPr>
          <p:cNvPr id="105476" name="Rectangle 2"/>
          <p:cNvSpPr>
            <a:spLocks noGrp="1" noChangeArrowheads="1"/>
          </p:cNvSpPr>
          <p:nvPr>
            <p:ph type="body" idx="4294967295"/>
          </p:nvPr>
        </p:nvSpPr>
        <p:spPr>
          <a:xfrm>
            <a:off x="457200" y="2387600"/>
            <a:ext cx="8229600" cy="4168775"/>
          </a:xfrm>
        </p:spPr>
        <p:txBody>
          <a:bodyPr lIns="90000" tIns="46800" rIns="90000" bIns="46800">
            <a:spAutoFit/>
          </a:bodyPr>
          <a:lstStyle/>
          <a:p>
            <a:pPr eaLnBrk="1" hangingPunct="1">
              <a:buFontTx/>
              <a:buNone/>
            </a:pPr>
            <a:r>
              <a:rPr lang="en-US" sz="2800" b="1" smtClean="0"/>
              <a:t>Preliminary Results - SCE&amp;G to CPLE 500 MW and SCE&amp;G to Duke 500 MW in 2015S *</a:t>
            </a:r>
          </a:p>
          <a:p>
            <a:pPr>
              <a:buFont typeface="Wingdings" pitchFamily="2" charset="2"/>
              <a:buChar char="Ø"/>
            </a:pPr>
            <a:endParaRPr lang="en-US" sz="2800" smtClean="0"/>
          </a:p>
          <a:p>
            <a:pPr>
              <a:buFont typeface="Wingdings" pitchFamily="2" charset="2"/>
              <a:buChar char="Ø"/>
            </a:pPr>
            <a:r>
              <a:rPr lang="en-US" sz="2800" smtClean="0"/>
              <a:t>Urquhart – Langley Tap 115 kV line overload</a:t>
            </a:r>
          </a:p>
          <a:p>
            <a:pPr lvl="1">
              <a:buFont typeface="Wingdings" pitchFamily="2" charset="2"/>
              <a:buChar char="Ø"/>
            </a:pPr>
            <a:r>
              <a:rPr lang="en-US" sz="2400" smtClean="0"/>
              <a:t>Estimated cost = $5.1M, 24 month lead time to rebuild</a:t>
            </a:r>
            <a:br>
              <a:rPr lang="en-US" sz="2400" smtClean="0"/>
            </a:br>
            <a:r>
              <a:rPr lang="en-US" sz="2400" smtClean="0"/>
              <a:t/>
            </a:r>
            <a:br>
              <a:rPr lang="en-US" sz="2400" smtClean="0"/>
            </a:br>
            <a:endParaRPr lang="en-US" sz="2400" smtClean="0"/>
          </a:p>
          <a:p>
            <a:pPr>
              <a:buFontTx/>
              <a:buNone/>
            </a:pPr>
            <a:r>
              <a:rPr lang="en-US" smtClean="0"/>
              <a:t>* </a:t>
            </a:r>
            <a:r>
              <a:rPr lang="en-US" sz="2000" smtClean="0"/>
              <a:t>Each transfer done independently, not simultaneously</a:t>
            </a:r>
          </a:p>
          <a:p>
            <a:pPr eaLnBrk="1" hangingPunct="1">
              <a:lnSpc>
                <a:spcPct val="90000"/>
              </a:lnSpc>
              <a:buFont typeface="Wingdings" pitchFamily="2" charset="2"/>
              <a:buChar char=""/>
            </a:pPr>
            <a:endParaRPr lang="en-US" sz="2400" b="1" smtClean="0"/>
          </a:p>
        </p:txBody>
      </p:sp>
      <p:pic>
        <p:nvPicPr>
          <p:cNvPr id="105477"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05478" name="Rectangle 4"/>
          <p:cNvSpPr>
            <a:spLocks noChangeArrowheads="1"/>
          </p:cNvSpPr>
          <p:nvPr/>
        </p:nvSpPr>
        <p:spPr bwMode="auto">
          <a:xfrm>
            <a:off x="381000" y="1371600"/>
            <a:ext cx="8305800" cy="8286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6"/>
          <p:cNvSpPr>
            <a:spLocks noGrp="1" noChangeArrowheads="1"/>
          </p:cNvSpPr>
          <p:nvPr>
            <p:ph type="sldNum" sz="quarter" idx="12"/>
          </p:nvPr>
        </p:nvSpPr>
        <p:spPr>
          <a:noFill/>
        </p:spPr>
        <p:txBody>
          <a:bodyPr/>
          <a:lstStyle/>
          <a:p>
            <a:fld id="{05C47775-210A-4321-B2C0-4F23F5946029}" type="slidenum">
              <a:rPr lang="en-US" smtClean="0"/>
              <a:pPr/>
              <a:t>46</a:t>
            </a:fld>
            <a:endParaRPr lang="en-US" smtClean="0"/>
          </a:p>
        </p:txBody>
      </p:sp>
      <p:sp>
        <p:nvSpPr>
          <p:cNvPr id="10752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3130B7D-FDC3-40E1-B938-4FC9827C821B}" type="slidenum">
              <a:rPr lang="en-US" sz="1400" b="0"/>
              <a:pPr algn="r"/>
              <a:t>46</a:t>
            </a:fld>
            <a:endParaRPr lang="en-US" sz="1400" b="0"/>
          </a:p>
        </p:txBody>
      </p:sp>
      <p:sp>
        <p:nvSpPr>
          <p:cNvPr id="10752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2C9E909-0CEE-4726-B969-920ABF983146}" type="slidenum">
              <a:rPr lang="en-US" sz="1400" b="0"/>
              <a:pPr algn="r"/>
              <a:t>46</a:t>
            </a:fld>
            <a:endParaRPr lang="en-US" sz="1400" b="0"/>
          </a:p>
        </p:txBody>
      </p:sp>
      <p:sp>
        <p:nvSpPr>
          <p:cNvPr id="107524" name="Rectangle 2"/>
          <p:cNvSpPr>
            <a:spLocks noGrp="1" noChangeArrowheads="1"/>
          </p:cNvSpPr>
          <p:nvPr>
            <p:ph type="body" idx="4294967295"/>
          </p:nvPr>
        </p:nvSpPr>
        <p:spPr>
          <a:xfrm>
            <a:off x="457200" y="2387600"/>
            <a:ext cx="8229600" cy="4624388"/>
          </a:xfrm>
        </p:spPr>
        <p:txBody>
          <a:bodyPr lIns="90000" tIns="46800" rIns="90000" bIns="46800">
            <a:spAutoFit/>
          </a:bodyPr>
          <a:lstStyle/>
          <a:p>
            <a:pPr eaLnBrk="1" hangingPunct="1">
              <a:buFontTx/>
              <a:buNone/>
            </a:pPr>
            <a:r>
              <a:rPr lang="en-US" sz="2800" b="1" smtClean="0"/>
              <a:t>Preliminary Results - SCE&amp;G to CPLE 500 MW in 2020S </a:t>
            </a:r>
          </a:p>
          <a:p>
            <a:pPr>
              <a:buFont typeface="Wingdings" pitchFamily="2" charset="2"/>
              <a:buChar char="Ø"/>
            </a:pPr>
            <a:r>
              <a:rPr lang="en-US" sz="2400" smtClean="0"/>
              <a:t>Georgia Pacific Tap (SCE&amp;G) – Bush River Red (Duke) 115 kV line overload</a:t>
            </a:r>
          </a:p>
          <a:p>
            <a:pPr lvl="1">
              <a:buFont typeface="Wingdings" pitchFamily="2" charset="2"/>
              <a:buChar char="Ø"/>
            </a:pPr>
            <a:r>
              <a:rPr lang="en-US" sz="2000" smtClean="0"/>
              <a:t>A Joint Study between SCE&amp;G and Duke is needed to determine best solution, cost est. and schedule</a:t>
            </a:r>
          </a:p>
          <a:p>
            <a:pPr>
              <a:buFont typeface="Wingdings" pitchFamily="2" charset="2"/>
              <a:buChar char="Ø"/>
            </a:pPr>
            <a:r>
              <a:rPr lang="en-US" sz="2400" smtClean="0"/>
              <a:t>Santee Cooper’s Pomaria – Winnsboro 69 kV line overload</a:t>
            </a:r>
          </a:p>
          <a:p>
            <a:pPr lvl="1">
              <a:buFont typeface="Wingdings" pitchFamily="2" charset="2"/>
              <a:buChar char="Ø"/>
            </a:pPr>
            <a:r>
              <a:rPr lang="en-US" sz="2000" smtClean="0"/>
              <a:t>Estimated cost is $3.6 M, 30 month lead time to rebuild</a:t>
            </a:r>
          </a:p>
          <a:p>
            <a:pPr>
              <a:buFont typeface="Wingdings" pitchFamily="2" charset="2"/>
              <a:buChar char="Ø"/>
            </a:pPr>
            <a:endParaRPr lang="en-US" smtClean="0"/>
          </a:p>
          <a:p>
            <a:pPr eaLnBrk="1" hangingPunct="1">
              <a:lnSpc>
                <a:spcPct val="90000"/>
              </a:lnSpc>
              <a:buFont typeface="Wingdings" pitchFamily="2" charset="2"/>
              <a:buChar char="Ø"/>
            </a:pPr>
            <a:endParaRPr lang="en-US" sz="2400" b="1" smtClean="0"/>
          </a:p>
        </p:txBody>
      </p:sp>
      <p:pic>
        <p:nvPicPr>
          <p:cNvPr id="107525"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07526" name="Rectangle 4"/>
          <p:cNvSpPr>
            <a:spLocks noChangeArrowheads="1"/>
          </p:cNvSpPr>
          <p:nvPr/>
        </p:nvSpPr>
        <p:spPr bwMode="auto">
          <a:xfrm>
            <a:off x="381000" y="1371600"/>
            <a:ext cx="8305800" cy="8286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6"/>
          <p:cNvSpPr>
            <a:spLocks noGrp="1" noChangeArrowheads="1"/>
          </p:cNvSpPr>
          <p:nvPr>
            <p:ph type="sldNum" sz="quarter" idx="12"/>
          </p:nvPr>
        </p:nvSpPr>
        <p:spPr>
          <a:noFill/>
        </p:spPr>
        <p:txBody>
          <a:bodyPr/>
          <a:lstStyle/>
          <a:p>
            <a:fld id="{E8AFBD69-F2A0-4E5A-BB2C-DE7CD5713A4B}" type="slidenum">
              <a:rPr lang="en-US" smtClean="0"/>
              <a:pPr/>
              <a:t>47</a:t>
            </a:fld>
            <a:endParaRPr lang="en-US" smtClean="0"/>
          </a:p>
        </p:txBody>
      </p:sp>
      <p:sp>
        <p:nvSpPr>
          <p:cNvPr id="10957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BEA1470-FB06-4492-9EC9-82F5A8E35320}" type="slidenum">
              <a:rPr lang="en-US" sz="1400" b="0"/>
              <a:pPr algn="r"/>
              <a:t>47</a:t>
            </a:fld>
            <a:endParaRPr lang="en-US" sz="1400" b="0"/>
          </a:p>
        </p:txBody>
      </p:sp>
      <p:sp>
        <p:nvSpPr>
          <p:cNvPr id="10957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CA37757-7BCD-4E1C-86F9-EA11DD324CEE}" type="slidenum">
              <a:rPr lang="en-US" sz="1400" b="0"/>
              <a:pPr algn="r"/>
              <a:t>47</a:t>
            </a:fld>
            <a:endParaRPr lang="en-US" sz="1400" b="0"/>
          </a:p>
        </p:txBody>
      </p:sp>
      <p:sp>
        <p:nvSpPr>
          <p:cNvPr id="109572" name="Rectangle 2"/>
          <p:cNvSpPr>
            <a:spLocks noGrp="1" noChangeArrowheads="1"/>
          </p:cNvSpPr>
          <p:nvPr>
            <p:ph type="body" idx="4294967295"/>
          </p:nvPr>
        </p:nvSpPr>
        <p:spPr>
          <a:xfrm>
            <a:off x="457200" y="2387600"/>
            <a:ext cx="8229600" cy="4883150"/>
          </a:xfrm>
        </p:spPr>
        <p:txBody>
          <a:bodyPr lIns="90000" tIns="46800" rIns="90000" bIns="46800">
            <a:spAutoFit/>
          </a:bodyPr>
          <a:lstStyle/>
          <a:p>
            <a:pPr eaLnBrk="1" hangingPunct="1">
              <a:buFontTx/>
              <a:buNone/>
            </a:pPr>
            <a:r>
              <a:rPr lang="en-US" sz="2800" b="1" smtClean="0"/>
              <a:t>Preliminary Results - SCE&amp;G to Duke 500 MW in 2020S </a:t>
            </a:r>
          </a:p>
          <a:p>
            <a:pPr>
              <a:buFont typeface="Wingdings" pitchFamily="2" charset="2"/>
              <a:buChar char="Ø"/>
            </a:pPr>
            <a:r>
              <a:rPr lang="en-US" sz="2400" smtClean="0"/>
              <a:t>White Rock (SCE&amp;G) - Bush River Yellow (Duke) 115 kV tie line overload</a:t>
            </a:r>
          </a:p>
          <a:p>
            <a:pPr>
              <a:buFont typeface="Wingdings" pitchFamily="2" charset="2"/>
              <a:buChar char="Ø"/>
            </a:pPr>
            <a:r>
              <a:rPr lang="en-US" sz="2400" smtClean="0"/>
              <a:t>Georgia Pacific Tap (SCE&amp;G) – Bush River Red (Duke) 115 kV line overload</a:t>
            </a:r>
          </a:p>
          <a:p>
            <a:pPr marL="342900" lvl="1" indent="-342900">
              <a:buFont typeface="Wingdings" pitchFamily="2" charset="2"/>
              <a:buChar char="Ø"/>
            </a:pPr>
            <a:r>
              <a:rPr lang="en-US" smtClean="0"/>
              <a:t>A Joint Study between SCE&amp;G and Duke is needed to determine best solution, cost estimate and schedule to address both overloads</a:t>
            </a:r>
          </a:p>
          <a:p>
            <a:pPr>
              <a:buFont typeface="Wingdings" pitchFamily="2" charset="2"/>
              <a:buChar char="Ø"/>
            </a:pPr>
            <a:endParaRPr lang="en-US" sz="2800" smtClean="0"/>
          </a:p>
          <a:p>
            <a:pPr eaLnBrk="1" hangingPunct="1">
              <a:lnSpc>
                <a:spcPct val="90000"/>
              </a:lnSpc>
              <a:buFontTx/>
              <a:buNone/>
            </a:pPr>
            <a:endParaRPr lang="en-US" sz="2400" b="1" smtClean="0"/>
          </a:p>
        </p:txBody>
      </p:sp>
      <p:pic>
        <p:nvPicPr>
          <p:cNvPr id="109573"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09574" name="Rectangle 4"/>
          <p:cNvSpPr>
            <a:spLocks noChangeArrowheads="1"/>
          </p:cNvSpPr>
          <p:nvPr/>
        </p:nvSpPr>
        <p:spPr bwMode="auto">
          <a:xfrm>
            <a:off x="381000" y="1371600"/>
            <a:ext cx="8305800" cy="8286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sldNum" sz="quarter" idx="12"/>
          </p:nvPr>
        </p:nvSpPr>
        <p:spPr>
          <a:noFill/>
        </p:spPr>
        <p:txBody>
          <a:bodyPr/>
          <a:lstStyle/>
          <a:p>
            <a:fld id="{CE786C11-0C5B-4D56-B591-C3AA9CA3D8B4}" type="slidenum">
              <a:rPr lang="en-US" smtClean="0"/>
              <a:pPr/>
              <a:t>48</a:t>
            </a:fld>
            <a:endParaRPr lang="en-US" smtClean="0"/>
          </a:p>
        </p:txBody>
      </p:sp>
      <p:sp>
        <p:nvSpPr>
          <p:cNvPr id="11161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AAD8D6D-C32E-44C4-8CBF-EE1C8AD0CCBD}" type="slidenum">
              <a:rPr lang="en-US" sz="1400" b="0"/>
              <a:pPr algn="r"/>
              <a:t>48</a:t>
            </a:fld>
            <a:endParaRPr lang="en-US" sz="1400" b="0"/>
          </a:p>
        </p:txBody>
      </p:sp>
      <p:sp>
        <p:nvSpPr>
          <p:cNvPr id="1116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2E53132-6FDA-4217-BC35-D416BD378213}" type="slidenum">
              <a:rPr lang="en-US" sz="1400" b="0"/>
              <a:pPr algn="r"/>
              <a:t>48</a:t>
            </a:fld>
            <a:endParaRPr lang="en-US" sz="1400" b="0"/>
          </a:p>
        </p:txBody>
      </p:sp>
      <p:sp>
        <p:nvSpPr>
          <p:cNvPr id="111620" name="Rectangle 2"/>
          <p:cNvSpPr>
            <a:spLocks noGrp="1" noChangeArrowheads="1"/>
          </p:cNvSpPr>
          <p:nvPr>
            <p:ph type="body" idx="4294967295"/>
          </p:nvPr>
        </p:nvSpPr>
        <p:spPr>
          <a:xfrm>
            <a:off x="457200" y="2387600"/>
            <a:ext cx="8229600" cy="3873500"/>
          </a:xfrm>
        </p:spPr>
        <p:txBody>
          <a:bodyPr lIns="90000" tIns="46800" rIns="90000" bIns="46800">
            <a:spAutoFit/>
          </a:bodyPr>
          <a:lstStyle/>
          <a:p>
            <a:pPr eaLnBrk="1" hangingPunct="1">
              <a:buFontTx/>
              <a:buNone/>
            </a:pPr>
            <a:r>
              <a:rPr lang="en-US" sz="2800" b="1" smtClean="0"/>
              <a:t>Preliminary Results - SCE&amp;G to Southern 500 MW in 2020S </a:t>
            </a:r>
          </a:p>
          <a:p>
            <a:pPr>
              <a:buFont typeface="Wingdings" pitchFamily="2" charset="2"/>
              <a:buChar char="Ø"/>
            </a:pPr>
            <a:endParaRPr lang="en-US" sz="2400" smtClean="0"/>
          </a:p>
          <a:p>
            <a:pPr>
              <a:buFont typeface="Wingdings" pitchFamily="2" charset="2"/>
              <a:buChar char="Ø"/>
            </a:pPr>
            <a:r>
              <a:rPr lang="en-US" sz="2400" smtClean="0"/>
              <a:t>White Rock (SCEG) - Bush River Yellow (Duke) 115 kV tie line overload</a:t>
            </a:r>
          </a:p>
          <a:p>
            <a:pPr lvl="1">
              <a:buFont typeface="Wingdings" pitchFamily="2" charset="2"/>
              <a:buChar char="Ø"/>
            </a:pPr>
            <a:r>
              <a:rPr lang="en-US" sz="2000" smtClean="0"/>
              <a:t>A Joint Study between SCE&amp;G and Duke is needed to determine best solution, cost estimate and schedule</a:t>
            </a:r>
          </a:p>
          <a:p>
            <a:pPr lvl="1"/>
            <a:endParaRPr lang="en-US" sz="2400" smtClean="0"/>
          </a:p>
          <a:p>
            <a:pPr eaLnBrk="1" hangingPunct="1">
              <a:lnSpc>
                <a:spcPct val="90000"/>
              </a:lnSpc>
              <a:buFontTx/>
              <a:buNone/>
            </a:pPr>
            <a:endParaRPr lang="en-US" sz="2400" b="1" smtClean="0"/>
          </a:p>
        </p:txBody>
      </p:sp>
      <p:pic>
        <p:nvPicPr>
          <p:cNvPr id="111621"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11622" name="Rectangle 4"/>
          <p:cNvSpPr>
            <a:spLocks noChangeArrowheads="1"/>
          </p:cNvSpPr>
          <p:nvPr/>
        </p:nvSpPr>
        <p:spPr bwMode="auto">
          <a:xfrm>
            <a:off x="381000" y="1371600"/>
            <a:ext cx="8305800" cy="8286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6"/>
          <p:cNvSpPr>
            <a:spLocks noGrp="1" noChangeArrowheads="1"/>
          </p:cNvSpPr>
          <p:nvPr>
            <p:ph type="sldNum" sz="quarter" idx="12"/>
          </p:nvPr>
        </p:nvSpPr>
        <p:spPr>
          <a:noFill/>
        </p:spPr>
        <p:txBody>
          <a:bodyPr/>
          <a:lstStyle/>
          <a:p>
            <a:fld id="{99C3C7E0-22ED-4F44-BB55-BA0C01527913}" type="slidenum">
              <a:rPr lang="en-US" smtClean="0"/>
              <a:pPr/>
              <a:t>49</a:t>
            </a:fld>
            <a:endParaRPr lang="en-US" smtClean="0"/>
          </a:p>
        </p:txBody>
      </p:sp>
      <p:sp>
        <p:nvSpPr>
          <p:cNvPr id="11366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E8FD647-2E5C-4A4E-A10C-22829941E1A2}" type="slidenum">
              <a:rPr lang="en-US" sz="1400" b="0"/>
              <a:pPr algn="r"/>
              <a:t>49</a:t>
            </a:fld>
            <a:endParaRPr lang="en-US" sz="1400" b="0"/>
          </a:p>
        </p:txBody>
      </p:sp>
      <p:sp>
        <p:nvSpPr>
          <p:cNvPr id="1136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ECD3439-D326-4A37-A250-1A62659FD3B4}" type="slidenum">
              <a:rPr lang="en-US" sz="1400" b="0"/>
              <a:pPr algn="r"/>
              <a:t>49</a:t>
            </a:fld>
            <a:endParaRPr lang="en-US" sz="1400" b="0"/>
          </a:p>
        </p:txBody>
      </p:sp>
      <p:sp>
        <p:nvSpPr>
          <p:cNvPr id="113668" name="Rectangle 2"/>
          <p:cNvSpPr>
            <a:spLocks noGrp="1" noChangeArrowheads="1"/>
          </p:cNvSpPr>
          <p:nvPr>
            <p:ph type="body" idx="4294967295"/>
          </p:nvPr>
        </p:nvSpPr>
        <p:spPr>
          <a:xfrm>
            <a:off x="457200" y="2387600"/>
            <a:ext cx="8229600" cy="4108450"/>
          </a:xfrm>
        </p:spPr>
        <p:txBody>
          <a:bodyPr lIns="90000" tIns="46800" rIns="90000" bIns="46800">
            <a:spAutoFit/>
          </a:bodyPr>
          <a:lstStyle/>
          <a:p>
            <a:pPr eaLnBrk="1" hangingPunct="1">
              <a:buFontTx/>
              <a:buNone/>
            </a:pPr>
            <a:r>
              <a:rPr lang="en-US" sz="2800" b="1" smtClean="0"/>
              <a:t>Lower Load Forecasts</a:t>
            </a:r>
            <a:br>
              <a:rPr lang="en-US" sz="2800" b="1" smtClean="0"/>
            </a:br>
            <a:endParaRPr lang="en-US" sz="2800" b="1" smtClean="0"/>
          </a:p>
          <a:p>
            <a:pPr>
              <a:buFont typeface="Wingdings" pitchFamily="2" charset="2"/>
              <a:buChar char="Ø"/>
            </a:pPr>
            <a:r>
              <a:rPr lang="en-US" sz="2400" smtClean="0"/>
              <a:t>Both SC companies experienced lower load forecasts for planning horizon</a:t>
            </a:r>
          </a:p>
          <a:p>
            <a:pPr lvl="1">
              <a:buFont typeface="Wingdings" pitchFamily="2" charset="2"/>
              <a:buChar char="Ø"/>
            </a:pPr>
            <a:r>
              <a:rPr lang="en-US" sz="2000" smtClean="0"/>
              <a:t>Resulted in future capacity changes for serving load</a:t>
            </a:r>
            <a:br>
              <a:rPr lang="en-US" sz="2000" smtClean="0"/>
            </a:br>
            <a:endParaRPr lang="en-US" sz="2000" smtClean="0"/>
          </a:p>
          <a:p>
            <a:pPr lvl="1">
              <a:buFont typeface="Wingdings" pitchFamily="2" charset="2"/>
              <a:buChar char="Ø"/>
            </a:pPr>
            <a:r>
              <a:rPr lang="en-US" sz="2000" smtClean="0"/>
              <a:t>Resulted in several transmission projects being delayed anywhere from 6 months to several years to even being cancelled</a:t>
            </a:r>
            <a:br>
              <a:rPr lang="en-US" sz="2000" smtClean="0"/>
            </a:br>
            <a:r>
              <a:rPr lang="en-US" sz="2000" smtClean="0"/>
              <a:t/>
            </a:r>
            <a:br>
              <a:rPr lang="en-US" sz="2000" smtClean="0"/>
            </a:br>
            <a:endParaRPr lang="en-US" sz="2400" b="1" smtClean="0"/>
          </a:p>
        </p:txBody>
      </p:sp>
      <p:pic>
        <p:nvPicPr>
          <p:cNvPr id="113669"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13670" name="Rectangle 4"/>
          <p:cNvSpPr>
            <a:spLocks noChangeArrowheads="1"/>
          </p:cNvSpPr>
          <p:nvPr/>
        </p:nvSpPr>
        <p:spPr bwMode="auto">
          <a:xfrm>
            <a:off x="381000" y="1371600"/>
            <a:ext cx="8305800" cy="8286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sldNum" sz="quarter" idx="12"/>
          </p:nvPr>
        </p:nvSpPr>
        <p:spPr>
          <a:noFill/>
        </p:spPr>
        <p:txBody>
          <a:bodyPr/>
          <a:lstStyle/>
          <a:p>
            <a:fld id="{B49D4CE8-306E-43ED-8A84-708B40415F06}" type="slidenum">
              <a:rPr lang="en-US" smtClean="0"/>
              <a:pPr/>
              <a:t>5</a:t>
            </a:fld>
            <a:endParaRPr lang="en-US" smtClean="0"/>
          </a:p>
        </p:txBody>
      </p:sp>
      <p:sp>
        <p:nvSpPr>
          <p:cNvPr id="2560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9CE1105-D554-41B6-883B-19857D92DCD1}" type="slidenum">
              <a:rPr lang="en-US" sz="1400" b="0"/>
              <a:pPr algn="r"/>
              <a:t>5</a:t>
            </a:fld>
            <a:endParaRPr lang="en-US" sz="1400" b="0"/>
          </a:p>
        </p:txBody>
      </p:sp>
      <p:sp>
        <p:nvSpPr>
          <p:cNvPr id="25603" name="Rectangle 2"/>
          <p:cNvSpPr>
            <a:spLocks noGrp="1" noChangeArrowheads="1"/>
          </p:cNvSpPr>
          <p:nvPr>
            <p:ph type="subTitle" idx="1"/>
          </p:nvPr>
        </p:nvSpPr>
        <p:spPr>
          <a:xfrm>
            <a:off x="533400" y="2362200"/>
            <a:ext cx="8610600" cy="3810000"/>
          </a:xfrm>
        </p:spPr>
        <p:txBody>
          <a:bodyPr/>
          <a:lstStyle/>
          <a:p>
            <a:pPr marL="609600" indent="-609600" algn="l" eaLnBrk="1" hangingPunct="1">
              <a:lnSpc>
                <a:spcPct val="90000"/>
              </a:lnSpc>
            </a:pPr>
            <a:r>
              <a:rPr lang="en-US" sz="2800" b="1" smtClean="0"/>
              <a:t>1.	Assumptions Selected</a:t>
            </a:r>
          </a:p>
          <a:p>
            <a:pPr marL="609600" indent="-609600" algn="l" eaLnBrk="1" hangingPunct="1">
              <a:lnSpc>
                <a:spcPct val="90000"/>
              </a:lnSpc>
            </a:pPr>
            <a:r>
              <a:rPr lang="en-US" sz="2800" b="1" smtClean="0"/>
              <a:t>2.	Study Criteria Established</a:t>
            </a:r>
          </a:p>
          <a:p>
            <a:pPr marL="609600" indent="-609600" algn="l" eaLnBrk="1" hangingPunct="1">
              <a:lnSpc>
                <a:spcPct val="90000"/>
              </a:lnSpc>
            </a:pPr>
            <a:r>
              <a:rPr lang="en-US" sz="2800" b="1" smtClean="0"/>
              <a:t>3.	Study Methodologies Selected </a:t>
            </a:r>
          </a:p>
          <a:p>
            <a:pPr marL="609600" indent="-609600" algn="l" eaLnBrk="1" hangingPunct="1">
              <a:lnSpc>
                <a:spcPct val="90000"/>
              </a:lnSpc>
            </a:pPr>
            <a:r>
              <a:rPr lang="en-US" sz="2800" b="1" smtClean="0"/>
              <a:t>4.	Models and Cases Developed</a:t>
            </a:r>
          </a:p>
          <a:p>
            <a:pPr marL="609600" indent="-609600" algn="l" eaLnBrk="1" hangingPunct="1">
              <a:lnSpc>
                <a:spcPct val="90000"/>
              </a:lnSpc>
            </a:pPr>
            <a:r>
              <a:rPr lang="en-US" sz="2800" b="1" smtClean="0"/>
              <a:t>5.	Technical Analysis Performed</a:t>
            </a:r>
          </a:p>
          <a:p>
            <a:pPr marL="609600" indent="-609600" algn="l" eaLnBrk="1" hangingPunct="1">
              <a:lnSpc>
                <a:spcPct val="90000"/>
              </a:lnSpc>
            </a:pPr>
            <a:r>
              <a:rPr lang="en-US" sz="2800" b="1" smtClean="0"/>
              <a:t>6.	Problems Identified and Solutions Developed</a:t>
            </a:r>
          </a:p>
          <a:p>
            <a:pPr marL="609600" indent="-609600" algn="l" eaLnBrk="1" hangingPunct="1">
              <a:lnSpc>
                <a:spcPct val="90000"/>
              </a:lnSpc>
            </a:pPr>
            <a:r>
              <a:rPr lang="en-US" sz="2800" b="1" smtClean="0"/>
              <a:t>7.	Collaborative Plan Projects Selected</a:t>
            </a:r>
          </a:p>
          <a:p>
            <a:pPr marL="609600" indent="-609600" algn="l" eaLnBrk="1" hangingPunct="1">
              <a:lnSpc>
                <a:spcPct val="90000"/>
              </a:lnSpc>
            </a:pPr>
            <a:r>
              <a:rPr lang="en-US" sz="2800" b="1" smtClean="0"/>
              <a:t>8.	Study Report Prepared</a:t>
            </a:r>
          </a:p>
          <a:p>
            <a:pPr marL="609600" indent="-609600" algn="l" eaLnBrk="1" hangingPunct="1">
              <a:lnSpc>
                <a:spcPct val="90000"/>
              </a:lnSpc>
              <a:buFontTx/>
              <a:buChar char="•"/>
            </a:pPr>
            <a:endParaRPr lang="en-US" sz="2800" b="1" smtClean="0"/>
          </a:p>
        </p:txBody>
      </p:sp>
      <p:pic>
        <p:nvPicPr>
          <p:cNvPr id="25604"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25605" name="Rectangle 4"/>
          <p:cNvSpPr>
            <a:spLocks noGrp="1" noChangeArrowheads="1"/>
          </p:cNvSpPr>
          <p:nvPr>
            <p:ph type="ctrTitle"/>
          </p:nvPr>
        </p:nvSpPr>
        <p:spPr>
          <a:xfrm>
            <a:off x="457200" y="1219200"/>
            <a:ext cx="8229600" cy="1066800"/>
          </a:xfrm>
          <a:solidFill>
            <a:schemeClr val="accent1"/>
          </a:solidFill>
          <a:ln>
            <a:solidFill>
              <a:schemeClr val="tx1"/>
            </a:solidFill>
          </a:ln>
        </p:spPr>
        <p:txBody>
          <a:bodyPr/>
          <a:lstStyle/>
          <a:p>
            <a:pPr eaLnBrk="1" hangingPunct="1"/>
            <a:r>
              <a:rPr lang="en-US" sz="4000" b="1" smtClean="0"/>
              <a:t>Steps and Status of the Study Process</a:t>
            </a:r>
          </a:p>
        </p:txBody>
      </p:sp>
      <p:sp>
        <p:nvSpPr>
          <p:cNvPr id="25606" name="AutoShape 5"/>
          <p:cNvSpPr>
            <a:spLocks noChangeArrowheads="1"/>
          </p:cNvSpPr>
          <p:nvPr/>
        </p:nvSpPr>
        <p:spPr bwMode="auto">
          <a:xfrm>
            <a:off x="152400" y="4343400"/>
            <a:ext cx="381000" cy="1752600"/>
          </a:xfrm>
          <a:prstGeom prst="downArrow">
            <a:avLst>
              <a:gd name="adj1" fmla="val 50000"/>
              <a:gd name="adj2" fmla="val 115000"/>
            </a:avLst>
          </a:prstGeom>
          <a:solidFill>
            <a:srgbClr val="FFFF99"/>
          </a:solidFill>
          <a:ln w="9525" algn="ctr">
            <a:solidFill>
              <a:schemeClr val="tx1"/>
            </a:solidFill>
            <a:miter lim="800000"/>
            <a:headEnd/>
            <a:tailEnd/>
          </a:ln>
        </p:spPr>
        <p:txBody>
          <a:bodyPr wrap="none" anchor="ctr"/>
          <a:lstStyle/>
          <a:p>
            <a:pPr algn="ctr"/>
            <a:endParaRPr lang="en-US"/>
          </a:p>
        </p:txBody>
      </p:sp>
      <p:grpSp>
        <p:nvGrpSpPr>
          <p:cNvPr id="25607" name="Group 6"/>
          <p:cNvGrpSpPr>
            <a:grpSpLocks/>
          </p:cNvGrpSpPr>
          <p:nvPr/>
        </p:nvGrpSpPr>
        <p:grpSpPr bwMode="auto">
          <a:xfrm>
            <a:off x="152400" y="2514600"/>
            <a:ext cx="381000" cy="1752600"/>
            <a:chOff x="96" y="1584"/>
            <a:chExt cx="240" cy="1104"/>
          </a:xfrm>
        </p:grpSpPr>
        <p:sp>
          <p:nvSpPr>
            <p:cNvPr id="25608" name="AutoShape 7"/>
            <p:cNvSpPr>
              <a:spLocks noChangeArrowheads="1"/>
            </p:cNvSpPr>
            <p:nvPr/>
          </p:nvSpPr>
          <p:spPr bwMode="auto">
            <a:xfrm>
              <a:off x="96" y="1584"/>
              <a:ext cx="240" cy="1104"/>
            </a:xfrm>
            <a:prstGeom prst="downArrow">
              <a:avLst>
                <a:gd name="adj1" fmla="val 50000"/>
                <a:gd name="adj2" fmla="val 115000"/>
              </a:avLst>
            </a:prstGeom>
            <a:solidFill>
              <a:schemeClr val="accent1"/>
            </a:solidFill>
            <a:ln w="9525" algn="ctr">
              <a:solidFill>
                <a:schemeClr val="tx1"/>
              </a:solidFill>
              <a:miter lim="800000"/>
              <a:headEnd/>
              <a:tailEnd/>
            </a:ln>
          </p:spPr>
          <p:txBody>
            <a:bodyPr wrap="none" anchor="ctr"/>
            <a:lstStyle/>
            <a:p>
              <a:endParaRPr lang="en-US"/>
            </a:p>
          </p:txBody>
        </p:sp>
        <p:sp>
          <p:nvSpPr>
            <p:cNvPr id="25609" name="Text Box 8"/>
            <p:cNvSpPr txBox="1">
              <a:spLocks noChangeArrowheads="1"/>
            </p:cNvSpPr>
            <p:nvPr/>
          </p:nvSpPr>
          <p:spPr bwMode="auto">
            <a:xfrm rot="-5400000">
              <a:off x="-129" y="1905"/>
              <a:ext cx="720" cy="173"/>
            </a:xfrm>
            <a:prstGeom prst="rect">
              <a:avLst/>
            </a:prstGeom>
            <a:noFill/>
            <a:ln w="9525" algn="ctr">
              <a:noFill/>
              <a:miter lim="800000"/>
              <a:headEnd/>
              <a:tailEnd/>
            </a:ln>
          </p:spPr>
          <p:txBody>
            <a:bodyPr>
              <a:spAutoFit/>
            </a:bodyPr>
            <a:lstStyle/>
            <a:p>
              <a:pPr marL="609600" indent="-609600">
                <a:spcBef>
                  <a:spcPct val="50000"/>
                </a:spcBef>
                <a:buFont typeface="Wingdings" pitchFamily="2" charset="2"/>
                <a:buNone/>
              </a:pPr>
              <a:r>
                <a:rPr lang="en-US" sz="1200"/>
                <a:t>Completed</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6"/>
          <p:cNvSpPr>
            <a:spLocks noGrp="1" noChangeArrowheads="1"/>
          </p:cNvSpPr>
          <p:nvPr>
            <p:ph type="sldNum" sz="quarter" idx="12"/>
          </p:nvPr>
        </p:nvSpPr>
        <p:spPr>
          <a:noFill/>
        </p:spPr>
        <p:txBody>
          <a:bodyPr/>
          <a:lstStyle/>
          <a:p>
            <a:fld id="{434FA901-658C-4BD5-B9DA-CF12DAF0B2BF}" type="slidenum">
              <a:rPr lang="en-US" smtClean="0"/>
              <a:pPr/>
              <a:t>50</a:t>
            </a:fld>
            <a:endParaRPr lang="en-US" smtClean="0"/>
          </a:p>
        </p:txBody>
      </p:sp>
      <p:pic>
        <p:nvPicPr>
          <p:cNvPr id="115714" name="Picture 2"/>
          <p:cNvPicPr>
            <a:picLocks noChangeAspect="1" noChangeArrowheads="1"/>
          </p:cNvPicPr>
          <p:nvPr/>
        </p:nvPicPr>
        <p:blipFill>
          <a:blip r:embed="rId3" cstate="print"/>
          <a:srcRect/>
          <a:stretch>
            <a:fillRect/>
          </a:stretch>
        </p:blipFill>
        <p:spPr bwMode="auto">
          <a:xfrm>
            <a:off x="5181600" y="2595563"/>
            <a:ext cx="3695700" cy="3752850"/>
          </a:xfrm>
          <a:prstGeom prst="rect">
            <a:avLst/>
          </a:prstGeom>
          <a:noFill/>
          <a:ln w="9525">
            <a:noFill/>
            <a:miter lim="800000"/>
            <a:headEnd/>
            <a:tailEnd/>
          </a:ln>
        </p:spPr>
      </p:pic>
      <p:sp>
        <p:nvSpPr>
          <p:cNvPr id="11571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34D2580-4C63-4D9D-BD04-B733122AF992}" type="slidenum">
              <a:rPr lang="en-US" sz="1400" b="0"/>
              <a:pPr algn="r"/>
              <a:t>50</a:t>
            </a:fld>
            <a:endParaRPr lang="en-US" sz="1400" b="0"/>
          </a:p>
        </p:txBody>
      </p:sp>
      <p:sp>
        <p:nvSpPr>
          <p:cNvPr id="11571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512540E-8849-4813-9807-3150E0C2BAEC}" type="slidenum">
              <a:rPr lang="en-US" sz="1400" b="0"/>
              <a:pPr algn="r"/>
              <a:t>50</a:t>
            </a:fld>
            <a:endParaRPr lang="en-US" sz="1400" b="0"/>
          </a:p>
        </p:txBody>
      </p:sp>
      <p:sp>
        <p:nvSpPr>
          <p:cNvPr id="115717" name="Rectangle 2"/>
          <p:cNvSpPr>
            <a:spLocks noGrp="1" noChangeArrowheads="1"/>
          </p:cNvSpPr>
          <p:nvPr>
            <p:ph type="body" idx="4294967295"/>
          </p:nvPr>
        </p:nvSpPr>
        <p:spPr>
          <a:xfrm>
            <a:off x="457200" y="2387600"/>
            <a:ext cx="8229600" cy="3357563"/>
          </a:xfrm>
        </p:spPr>
        <p:txBody>
          <a:bodyPr lIns="90000" tIns="46800" rIns="90000" bIns="46800">
            <a:spAutoFit/>
          </a:bodyPr>
          <a:lstStyle/>
          <a:p>
            <a:pPr eaLnBrk="1" hangingPunct="1">
              <a:buFontTx/>
              <a:buNone/>
            </a:pPr>
            <a:r>
              <a:rPr lang="en-US" sz="2800" b="1" smtClean="0"/>
              <a:t>SCE&amp;G New Projected Capacity</a:t>
            </a:r>
            <a:br>
              <a:rPr lang="en-US" sz="2800" b="1" smtClean="0"/>
            </a:br>
            <a:endParaRPr lang="en-US" sz="2800" b="1" smtClean="0"/>
          </a:p>
          <a:p>
            <a:pPr>
              <a:buFont typeface="Wingdings" pitchFamily="2" charset="2"/>
              <a:buChar char="Ø"/>
            </a:pPr>
            <a:r>
              <a:rPr lang="en-US" sz="2400" smtClean="0"/>
              <a:t>2 Nuclear Units (1117 MW/ea)</a:t>
            </a:r>
          </a:p>
          <a:p>
            <a:pPr lvl="1" eaLnBrk="1" hangingPunct="1">
              <a:buFont typeface="Wingdings" pitchFamily="2" charset="2"/>
              <a:buChar char="Ø"/>
            </a:pPr>
            <a:r>
              <a:rPr lang="en-US" sz="2000" smtClean="0"/>
              <a:t>V. C. Summer #2 - 2016</a:t>
            </a:r>
          </a:p>
          <a:p>
            <a:pPr lvl="1" eaLnBrk="1" hangingPunct="1">
              <a:buFont typeface="Wingdings" pitchFamily="2" charset="2"/>
              <a:buChar char="Ø"/>
            </a:pPr>
            <a:endParaRPr lang="en-US" sz="2000" smtClean="0"/>
          </a:p>
          <a:p>
            <a:pPr lvl="1" eaLnBrk="1" hangingPunct="1">
              <a:buFont typeface="Wingdings" pitchFamily="2" charset="2"/>
              <a:buChar char="Ø"/>
            </a:pPr>
            <a:r>
              <a:rPr lang="en-US" sz="2000" smtClean="0"/>
              <a:t>V. C. Summer #3 - 2019</a:t>
            </a:r>
          </a:p>
          <a:p>
            <a:pPr>
              <a:buFont typeface="Wingdings" pitchFamily="2" charset="2"/>
              <a:buChar char="Ø"/>
            </a:pPr>
            <a:endParaRPr lang="en-US" sz="2400" smtClean="0"/>
          </a:p>
          <a:p>
            <a:pPr eaLnBrk="1" hangingPunct="1">
              <a:lnSpc>
                <a:spcPct val="90000"/>
              </a:lnSpc>
              <a:buFont typeface="Wingdings" pitchFamily="2" charset="2"/>
              <a:buChar char=""/>
            </a:pPr>
            <a:endParaRPr lang="en-US" sz="2400" b="1" smtClean="0"/>
          </a:p>
        </p:txBody>
      </p:sp>
      <p:pic>
        <p:nvPicPr>
          <p:cNvPr id="115718" name="Picture 3"/>
          <p:cNvPicPr>
            <a:picLocks noChangeAspect="1" noChangeArrowheads="1"/>
          </p:cNvPicPr>
          <p:nvPr/>
        </p:nvPicPr>
        <p:blipFill>
          <a:blip r:embed="rId4" cstate="print">
            <a:lum contrast="6000"/>
          </a:blip>
          <a:srcRect/>
          <a:stretch>
            <a:fillRect/>
          </a:stretch>
        </p:blipFill>
        <p:spPr bwMode="auto">
          <a:xfrm>
            <a:off x="0" y="87313"/>
            <a:ext cx="9144000" cy="1325562"/>
          </a:xfrm>
          <a:prstGeom prst="rect">
            <a:avLst/>
          </a:prstGeom>
          <a:noFill/>
          <a:ln w="9525">
            <a:noFill/>
            <a:round/>
            <a:headEnd/>
            <a:tailEnd/>
          </a:ln>
        </p:spPr>
      </p:pic>
      <p:sp>
        <p:nvSpPr>
          <p:cNvPr id="115719" name="Rectangle 4"/>
          <p:cNvSpPr>
            <a:spLocks noChangeArrowheads="1"/>
          </p:cNvSpPr>
          <p:nvPr/>
        </p:nvSpPr>
        <p:spPr bwMode="auto">
          <a:xfrm>
            <a:off x="381000" y="1371600"/>
            <a:ext cx="8305800" cy="8286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
        <p:nvSpPr>
          <p:cNvPr id="115720" name="Can 9"/>
          <p:cNvSpPr>
            <a:spLocks noChangeArrowheads="1"/>
          </p:cNvSpPr>
          <p:nvPr/>
        </p:nvSpPr>
        <p:spPr bwMode="auto">
          <a:xfrm>
            <a:off x="6896100" y="2971800"/>
            <a:ext cx="152400" cy="228600"/>
          </a:xfrm>
          <a:prstGeom prst="can">
            <a:avLst>
              <a:gd name="adj" fmla="val 25000"/>
            </a:avLst>
          </a:prstGeom>
          <a:solidFill>
            <a:schemeClr val="accent1"/>
          </a:solidFill>
          <a:ln w="9525" algn="ctr">
            <a:solidFill>
              <a:schemeClr val="tx1"/>
            </a:solidFill>
            <a:round/>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6"/>
          <p:cNvSpPr>
            <a:spLocks noGrp="1" noChangeArrowheads="1"/>
          </p:cNvSpPr>
          <p:nvPr>
            <p:ph type="sldNum" sz="quarter" idx="12"/>
          </p:nvPr>
        </p:nvSpPr>
        <p:spPr>
          <a:noFill/>
        </p:spPr>
        <p:txBody>
          <a:bodyPr/>
          <a:lstStyle/>
          <a:p>
            <a:fld id="{28AA7388-AFA5-426A-A5EB-87C1231F58ED}" type="slidenum">
              <a:rPr lang="en-US" smtClean="0"/>
              <a:pPr/>
              <a:t>51</a:t>
            </a:fld>
            <a:endParaRPr lang="en-US" smtClean="0"/>
          </a:p>
        </p:txBody>
      </p:sp>
      <p:sp>
        <p:nvSpPr>
          <p:cNvPr id="11776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E808842-3060-4833-A88D-BCDBA70CD921}" type="slidenum">
              <a:rPr lang="en-US" sz="1400" b="0"/>
              <a:pPr algn="r"/>
              <a:t>51</a:t>
            </a:fld>
            <a:endParaRPr lang="en-US" sz="1400" b="0"/>
          </a:p>
        </p:txBody>
      </p:sp>
      <p:sp>
        <p:nvSpPr>
          <p:cNvPr id="1177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63F2803-7BC4-4F1D-A030-433ECBD7FB21}" type="slidenum">
              <a:rPr lang="en-US" sz="1400" b="0"/>
              <a:pPr algn="r"/>
              <a:t>51</a:t>
            </a:fld>
            <a:endParaRPr lang="en-US" sz="1400" b="0"/>
          </a:p>
        </p:txBody>
      </p:sp>
      <p:sp>
        <p:nvSpPr>
          <p:cNvPr id="56325" name="Rectangle 2"/>
          <p:cNvSpPr>
            <a:spLocks noGrp="1" noChangeArrowheads="1"/>
          </p:cNvSpPr>
          <p:nvPr>
            <p:ph type="body" idx="4294967295"/>
          </p:nvPr>
        </p:nvSpPr>
        <p:spPr>
          <a:xfrm>
            <a:off x="457200" y="2897188"/>
            <a:ext cx="8229600" cy="4022725"/>
          </a:xfrm>
        </p:spPr>
        <p:txBody>
          <a:bodyPr lIns="90000" tIns="46800" rIns="90000" bIns="46800">
            <a:spAutoFit/>
          </a:bodyPr>
          <a:lstStyle/>
          <a:p>
            <a:pPr eaLnBrk="1" hangingPunct="1">
              <a:buFontTx/>
              <a:buNone/>
              <a:defRPr/>
            </a:pPr>
            <a:r>
              <a:rPr lang="en-US" sz="2800" b="1" dirty="0" smtClean="0"/>
              <a:t>Santee Cooper Projected Capacity Update</a:t>
            </a:r>
            <a:r>
              <a:rPr lang="en-US" sz="2400" b="1" dirty="0" smtClean="0"/>
              <a:t/>
            </a:r>
            <a:br>
              <a:rPr lang="en-US" sz="2400" b="1" dirty="0" smtClean="0"/>
            </a:br>
            <a:endParaRPr lang="en-US" sz="2400" b="1" dirty="0" smtClean="0"/>
          </a:p>
          <a:p>
            <a:pPr>
              <a:buFont typeface="Wingdings" pitchFamily="2" charset="2"/>
              <a:buChar char="Ø"/>
              <a:defRPr/>
            </a:pPr>
            <a:r>
              <a:rPr lang="en-US" sz="2400" dirty="0" smtClean="0"/>
              <a:t>Pee Dee 609 MW (Planned for Jan 2014) </a:t>
            </a:r>
            <a:r>
              <a:rPr lang="en-US" sz="2400" smtClean="0"/>
              <a:t>– CANCELED</a:t>
            </a:r>
            <a:endParaRPr lang="en-US" sz="2400" dirty="0" smtClean="0"/>
          </a:p>
          <a:p>
            <a:pPr lvl="1">
              <a:buFont typeface="Wingdings" pitchFamily="2" charset="2"/>
              <a:buChar char="Ø"/>
              <a:defRPr/>
            </a:pPr>
            <a:r>
              <a:rPr lang="en-US" sz="2000" dirty="0" smtClean="0"/>
              <a:t>Pee Dee – Lake City 230 kV Line (Planned for Jan 2011)  – DELAYED but still needed in Long-range plan</a:t>
            </a:r>
            <a:br>
              <a:rPr lang="en-US" sz="2000" dirty="0" smtClean="0"/>
            </a:br>
            <a:endParaRPr lang="en-US" sz="2000" dirty="0" smtClean="0"/>
          </a:p>
          <a:p>
            <a:pPr marL="342900" lvl="1" indent="-342900">
              <a:buFont typeface="Wingdings" pitchFamily="2" charset="2"/>
              <a:buChar char="Ø"/>
              <a:defRPr/>
            </a:pPr>
            <a:r>
              <a:rPr lang="en-US" sz="2400" dirty="0" smtClean="0"/>
              <a:t>V. C. Summer #2 and #3 - Shared Capacity with SCE&amp;G</a:t>
            </a:r>
          </a:p>
          <a:p>
            <a:pPr>
              <a:buFontTx/>
              <a:buNone/>
              <a:defRPr/>
            </a:pPr>
            <a:r>
              <a:rPr lang="en-US" sz="2400" dirty="0" smtClean="0"/>
              <a:t/>
            </a:r>
            <a:br>
              <a:rPr lang="en-US" sz="2400" dirty="0" smtClean="0"/>
            </a:br>
            <a:endParaRPr lang="en-US" sz="2400" dirty="0" smtClean="0"/>
          </a:p>
          <a:p>
            <a:pPr>
              <a:defRPr/>
            </a:pPr>
            <a:endParaRPr lang="en-US" sz="2400" dirty="0" smtClean="0"/>
          </a:p>
        </p:txBody>
      </p:sp>
      <p:pic>
        <p:nvPicPr>
          <p:cNvPr id="117765"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17766" name="Rectangle 4"/>
          <p:cNvSpPr>
            <a:spLocks noChangeArrowheads="1"/>
          </p:cNvSpPr>
          <p:nvPr/>
        </p:nvSpPr>
        <p:spPr bwMode="auto">
          <a:xfrm>
            <a:off x="381000" y="1371600"/>
            <a:ext cx="8305800" cy="990600"/>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6"/>
          <p:cNvSpPr>
            <a:spLocks noGrp="1" noChangeArrowheads="1"/>
          </p:cNvSpPr>
          <p:nvPr>
            <p:ph type="sldNum" sz="quarter" idx="12"/>
          </p:nvPr>
        </p:nvSpPr>
        <p:spPr>
          <a:noFill/>
        </p:spPr>
        <p:txBody>
          <a:bodyPr/>
          <a:lstStyle/>
          <a:p>
            <a:fld id="{D63ED1CA-212C-4276-B0C6-0E2DCFFAD66B}" type="slidenum">
              <a:rPr lang="en-US" smtClean="0"/>
              <a:pPr/>
              <a:t>52</a:t>
            </a:fld>
            <a:endParaRPr lang="en-US" smtClean="0"/>
          </a:p>
        </p:txBody>
      </p:sp>
      <p:sp>
        <p:nvSpPr>
          <p:cNvPr id="11981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EF26D6F-43C9-4B7B-AC2D-9795CD43568D}" type="slidenum">
              <a:rPr lang="en-US" sz="1400" b="0"/>
              <a:pPr algn="r"/>
              <a:t>52</a:t>
            </a:fld>
            <a:endParaRPr lang="en-US" sz="1400" b="0"/>
          </a:p>
        </p:txBody>
      </p:sp>
      <p:sp>
        <p:nvSpPr>
          <p:cNvPr id="1198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285BDD9-92DC-4AD4-85B1-8401BFAB8E56}" type="slidenum">
              <a:rPr lang="en-US" sz="1400" b="0"/>
              <a:pPr algn="r"/>
              <a:t>52</a:t>
            </a:fld>
            <a:endParaRPr lang="en-US" sz="1400" b="0"/>
          </a:p>
        </p:txBody>
      </p:sp>
      <p:pic>
        <p:nvPicPr>
          <p:cNvPr id="119812"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19813" name="Rectangle 4"/>
          <p:cNvSpPr>
            <a:spLocks noChangeArrowheads="1"/>
          </p:cNvSpPr>
          <p:nvPr/>
        </p:nvSpPr>
        <p:spPr bwMode="auto">
          <a:xfrm>
            <a:off x="381000" y="1371600"/>
            <a:ext cx="8305800" cy="866775"/>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
        <p:nvSpPr>
          <p:cNvPr id="119814" name="TextBox 10"/>
          <p:cNvSpPr txBox="1">
            <a:spLocks noChangeArrowheads="1"/>
          </p:cNvSpPr>
          <p:nvPr/>
        </p:nvSpPr>
        <p:spPr bwMode="auto">
          <a:xfrm>
            <a:off x="419100" y="2736850"/>
            <a:ext cx="8420100" cy="2678113"/>
          </a:xfrm>
          <a:prstGeom prst="rect">
            <a:avLst/>
          </a:prstGeom>
          <a:noFill/>
          <a:ln w="9525">
            <a:noFill/>
            <a:miter lim="800000"/>
            <a:headEnd/>
            <a:tailEnd/>
          </a:ln>
        </p:spPr>
        <p:txBody>
          <a:bodyPr>
            <a:spAutoFit/>
          </a:bodyPr>
          <a:lstStyle/>
          <a:p>
            <a:r>
              <a:rPr lang="en-US" sz="2400" u="sng"/>
              <a:t>V.C. Summer Unit #2 Related Projects</a:t>
            </a:r>
          </a:p>
          <a:p>
            <a:endParaRPr lang="en-US" sz="2400" u="sng"/>
          </a:p>
          <a:p>
            <a:r>
              <a:rPr lang="en-US" sz="2400"/>
              <a:t>Santee Cooper</a:t>
            </a:r>
          </a:p>
          <a:p>
            <a:endParaRPr lang="en-US" sz="2400"/>
          </a:p>
          <a:p>
            <a:pPr>
              <a:buFont typeface="Wingdings" pitchFamily="2" charset="2"/>
              <a:buChar char="Ø"/>
            </a:pPr>
            <a:r>
              <a:rPr lang="en-US"/>
              <a:t>  VCS Sub #1- Winnsboro-Richburg-Flat Creek 230kV	12/01/2015</a:t>
            </a:r>
          </a:p>
          <a:p>
            <a:pPr>
              <a:buFont typeface="Wingdings" pitchFamily="2" charset="2"/>
              <a:buChar char="Ø"/>
            </a:pPr>
            <a:r>
              <a:rPr lang="en-US"/>
              <a:t>  Winnsboro 230/69kV Construct			12/01/2015</a:t>
            </a:r>
          </a:p>
          <a:p>
            <a:pPr>
              <a:buFont typeface="Wingdings" pitchFamily="2" charset="2"/>
              <a:buChar char="Ø"/>
            </a:pPr>
            <a:r>
              <a:rPr lang="en-US"/>
              <a:t>  Richburg 230/69kV Construct				12/01/2015</a:t>
            </a:r>
          </a:p>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p:cNvSpPr>
            <a:spLocks noGrp="1" noChangeArrowheads="1"/>
          </p:cNvSpPr>
          <p:nvPr>
            <p:ph type="sldNum" sz="quarter" idx="12"/>
          </p:nvPr>
        </p:nvSpPr>
        <p:spPr>
          <a:noFill/>
        </p:spPr>
        <p:txBody>
          <a:bodyPr/>
          <a:lstStyle/>
          <a:p>
            <a:fld id="{EB7E8EE4-75D6-4F00-BA63-D41D760F58A1}" type="slidenum">
              <a:rPr lang="en-US" smtClean="0"/>
              <a:pPr/>
              <a:t>53</a:t>
            </a:fld>
            <a:endParaRPr lang="en-US" smtClean="0"/>
          </a:p>
        </p:txBody>
      </p:sp>
      <p:sp>
        <p:nvSpPr>
          <p:cNvPr id="12185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211627-CDB0-4765-8F61-726EDB7CCC8A}" type="slidenum">
              <a:rPr lang="en-US" sz="1400" b="0"/>
              <a:pPr algn="r"/>
              <a:t>53</a:t>
            </a:fld>
            <a:endParaRPr lang="en-US" sz="1400" b="0"/>
          </a:p>
        </p:txBody>
      </p:sp>
      <p:sp>
        <p:nvSpPr>
          <p:cNvPr id="1218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2FD9DBA-FE1D-40ED-9DD0-6E06213CFAB1}" type="slidenum">
              <a:rPr lang="en-US" sz="1400" b="0"/>
              <a:pPr algn="r"/>
              <a:t>53</a:t>
            </a:fld>
            <a:endParaRPr lang="en-US" sz="1400" b="0"/>
          </a:p>
        </p:txBody>
      </p:sp>
      <p:pic>
        <p:nvPicPr>
          <p:cNvPr id="121860"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21861" name="Rectangle 4"/>
          <p:cNvSpPr>
            <a:spLocks noChangeArrowheads="1"/>
          </p:cNvSpPr>
          <p:nvPr/>
        </p:nvSpPr>
        <p:spPr bwMode="auto">
          <a:xfrm>
            <a:off x="381000" y="1203325"/>
            <a:ext cx="8305800" cy="766763"/>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
        <p:nvSpPr>
          <p:cNvPr id="121862" name="TextBox 10"/>
          <p:cNvSpPr txBox="1">
            <a:spLocks noChangeArrowheads="1"/>
          </p:cNvSpPr>
          <p:nvPr/>
        </p:nvSpPr>
        <p:spPr bwMode="auto">
          <a:xfrm>
            <a:off x="419100" y="2095500"/>
            <a:ext cx="8420100" cy="4635500"/>
          </a:xfrm>
          <a:prstGeom prst="rect">
            <a:avLst/>
          </a:prstGeom>
          <a:noFill/>
          <a:ln w="9525">
            <a:noFill/>
            <a:miter lim="800000"/>
            <a:headEnd/>
            <a:tailEnd/>
          </a:ln>
        </p:spPr>
        <p:txBody>
          <a:bodyPr>
            <a:spAutoFit/>
          </a:bodyPr>
          <a:lstStyle/>
          <a:p>
            <a:r>
              <a:rPr lang="en-US" sz="2400" u="sng"/>
              <a:t>V.C. Summer Unit #2 Related Projects</a:t>
            </a:r>
          </a:p>
          <a:p>
            <a:endParaRPr lang="en-US" sz="2400" u="sng"/>
          </a:p>
          <a:p>
            <a:r>
              <a:rPr lang="en-US" sz="2400"/>
              <a:t>SCE&amp;G</a:t>
            </a:r>
          </a:p>
          <a:p>
            <a:endParaRPr lang="en-US" sz="2800" u="sng"/>
          </a:p>
          <a:p>
            <a:pPr>
              <a:buFont typeface="Wingdings" pitchFamily="2" charset="2"/>
              <a:buChar char="Ø"/>
            </a:pPr>
            <a:r>
              <a:rPr lang="en-US"/>
              <a:t>  Denny Terrace-Lyles 230kV Line Upgrade		12/01/2015</a:t>
            </a:r>
          </a:p>
          <a:p>
            <a:pPr>
              <a:buFont typeface="Wingdings" pitchFamily="2" charset="2"/>
              <a:buChar char="Ø"/>
            </a:pPr>
            <a:r>
              <a:rPr lang="en-US"/>
              <a:t>  Denny Terrace Add 3rd 336 Autotransformer		12/01/2015</a:t>
            </a:r>
          </a:p>
          <a:p>
            <a:pPr>
              <a:buFont typeface="Wingdings" pitchFamily="2" charset="2"/>
              <a:buChar char="Ø"/>
            </a:pPr>
            <a:r>
              <a:rPr lang="en-US"/>
              <a:t>  Lake Murray Add 3rd 336 Autotransformer		12/01/2015</a:t>
            </a:r>
          </a:p>
          <a:p>
            <a:pPr>
              <a:buFont typeface="Wingdings" pitchFamily="2" charset="2"/>
              <a:buChar char="Ø"/>
            </a:pPr>
            <a:r>
              <a:rPr lang="en-US"/>
              <a:t>  Lake Murray-McMeekin 115kV Line Upgrade		12/01/2015</a:t>
            </a:r>
          </a:p>
          <a:p>
            <a:pPr>
              <a:buFont typeface="Wingdings" pitchFamily="2" charset="2"/>
              <a:buChar char="Ø"/>
            </a:pPr>
            <a:r>
              <a:rPr lang="en-US"/>
              <a:t>  Lake Murray-Saluda 115kV Line Upgrade		12/01/2015</a:t>
            </a:r>
          </a:p>
          <a:p>
            <a:pPr>
              <a:buFont typeface="Wingdings" pitchFamily="2" charset="2"/>
              <a:buChar char="Ø"/>
            </a:pPr>
            <a:r>
              <a:rPr lang="en-US"/>
              <a:t>  Saluda-McMeekin 115kV Line Upgrade			12/01/2015</a:t>
            </a:r>
          </a:p>
          <a:p>
            <a:pPr>
              <a:buFont typeface="Wingdings" pitchFamily="2" charset="2"/>
              <a:buChar char="Ø"/>
            </a:pPr>
            <a:r>
              <a:rPr lang="en-US"/>
              <a:t>  VCS2-Lake Murray #2 230kV Line Construct		12/01/2015</a:t>
            </a:r>
          </a:p>
          <a:p>
            <a:pPr>
              <a:buFont typeface="Wingdings" pitchFamily="2" charset="2"/>
              <a:buChar char="Ø"/>
            </a:pPr>
            <a:r>
              <a:rPr lang="en-US"/>
              <a:t>  VCS2-Winnsboro-Killian 230kV Line Construct		12/01/2015</a:t>
            </a:r>
          </a:p>
          <a:p>
            <a:endParaRPr lang="en-US"/>
          </a:p>
          <a:p>
            <a:endParaRPr lang="en-US"/>
          </a:p>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6"/>
          <p:cNvSpPr>
            <a:spLocks noGrp="1" noChangeArrowheads="1"/>
          </p:cNvSpPr>
          <p:nvPr>
            <p:ph type="sldNum" sz="quarter" idx="12"/>
          </p:nvPr>
        </p:nvSpPr>
        <p:spPr>
          <a:noFill/>
        </p:spPr>
        <p:txBody>
          <a:bodyPr/>
          <a:lstStyle/>
          <a:p>
            <a:fld id="{FE00206D-E1D1-4CEB-A493-22EDBD4F8B97}" type="slidenum">
              <a:rPr lang="en-US" smtClean="0"/>
              <a:pPr/>
              <a:t>54</a:t>
            </a:fld>
            <a:endParaRPr lang="en-US" smtClean="0"/>
          </a:p>
        </p:txBody>
      </p:sp>
      <p:sp>
        <p:nvSpPr>
          <p:cNvPr id="12390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422F9B7-2E96-4DCE-B674-D65687975CFD}" type="slidenum">
              <a:rPr lang="en-US" sz="1400" b="0"/>
              <a:pPr algn="r"/>
              <a:t>54</a:t>
            </a:fld>
            <a:endParaRPr lang="en-US" sz="1400" b="0"/>
          </a:p>
        </p:txBody>
      </p:sp>
      <p:sp>
        <p:nvSpPr>
          <p:cNvPr id="12390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682BD06-A9CE-4FD4-8C89-58FADBC4AC97}" type="slidenum">
              <a:rPr lang="en-US" sz="1400" b="0"/>
              <a:pPr algn="r"/>
              <a:t>54</a:t>
            </a:fld>
            <a:endParaRPr lang="en-US" sz="1400" b="0"/>
          </a:p>
        </p:txBody>
      </p:sp>
      <p:pic>
        <p:nvPicPr>
          <p:cNvPr id="123908"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23909" name="Rectangle 4"/>
          <p:cNvSpPr>
            <a:spLocks noChangeArrowheads="1"/>
          </p:cNvSpPr>
          <p:nvPr/>
        </p:nvSpPr>
        <p:spPr bwMode="auto">
          <a:xfrm>
            <a:off x="381000" y="1163638"/>
            <a:ext cx="8305800" cy="766762"/>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
        <p:nvSpPr>
          <p:cNvPr id="123910" name="TextBox 10"/>
          <p:cNvSpPr txBox="1">
            <a:spLocks noChangeArrowheads="1"/>
          </p:cNvSpPr>
          <p:nvPr/>
        </p:nvSpPr>
        <p:spPr bwMode="auto">
          <a:xfrm>
            <a:off x="419100" y="2095500"/>
            <a:ext cx="8420100" cy="3200400"/>
          </a:xfrm>
          <a:prstGeom prst="rect">
            <a:avLst/>
          </a:prstGeom>
          <a:noFill/>
          <a:ln w="9525">
            <a:noFill/>
            <a:miter lim="800000"/>
            <a:headEnd/>
            <a:tailEnd/>
          </a:ln>
        </p:spPr>
        <p:txBody>
          <a:bodyPr>
            <a:spAutoFit/>
          </a:bodyPr>
          <a:lstStyle/>
          <a:p>
            <a:r>
              <a:rPr lang="en-US" sz="2400" u="sng"/>
              <a:t>V.C. Summer Unit #3 Related Projects</a:t>
            </a:r>
          </a:p>
          <a:p>
            <a:endParaRPr lang="en-US" sz="2400"/>
          </a:p>
          <a:p>
            <a:r>
              <a:rPr lang="en-US" sz="2400"/>
              <a:t>Santee Cooper</a:t>
            </a:r>
          </a:p>
          <a:p>
            <a:endParaRPr lang="en-US" sz="2400"/>
          </a:p>
          <a:p>
            <a:pPr>
              <a:buFont typeface="Wingdings" pitchFamily="2" charset="2"/>
              <a:buChar char="Ø"/>
            </a:pPr>
            <a:r>
              <a:rPr lang="en-US"/>
              <a:t> VCS Sub2-Pomaria-Sandy Run-Orangeburg- 		12/01/2018</a:t>
            </a:r>
          </a:p>
          <a:p>
            <a:r>
              <a:rPr lang="en-US"/>
              <a:t>    St George-Varnville230kV		</a:t>
            </a:r>
          </a:p>
          <a:p>
            <a:pPr>
              <a:buFont typeface="Wingdings" pitchFamily="2" charset="2"/>
              <a:buChar char="Ø"/>
            </a:pPr>
            <a:r>
              <a:rPr lang="en-US"/>
              <a:t> Sandy Run 230/115kV Construct			12/01/2018</a:t>
            </a:r>
          </a:p>
          <a:p>
            <a:pPr>
              <a:buFont typeface="Wingdings" pitchFamily="2" charset="2"/>
              <a:buChar char="Ø"/>
            </a:pPr>
            <a:r>
              <a:rPr lang="en-US"/>
              <a:t> St George 230/115kV Construct				12/01/2018</a:t>
            </a:r>
          </a:p>
          <a:p>
            <a:endParaRPr lang="en-US"/>
          </a:p>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6"/>
          <p:cNvSpPr>
            <a:spLocks noGrp="1" noChangeArrowheads="1"/>
          </p:cNvSpPr>
          <p:nvPr>
            <p:ph type="sldNum" sz="quarter" idx="12"/>
          </p:nvPr>
        </p:nvSpPr>
        <p:spPr>
          <a:noFill/>
        </p:spPr>
        <p:txBody>
          <a:bodyPr/>
          <a:lstStyle/>
          <a:p>
            <a:fld id="{93458B00-E400-4533-8941-EFCEB618BFFA}" type="slidenum">
              <a:rPr lang="en-US" smtClean="0"/>
              <a:pPr/>
              <a:t>55</a:t>
            </a:fld>
            <a:endParaRPr lang="en-US" smtClean="0"/>
          </a:p>
        </p:txBody>
      </p:sp>
      <p:sp>
        <p:nvSpPr>
          <p:cNvPr id="12595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026D6AD-EC0C-4A6D-9136-AF725E974333}" type="slidenum">
              <a:rPr lang="en-US" sz="1400" b="0"/>
              <a:pPr algn="r"/>
              <a:t>55</a:t>
            </a:fld>
            <a:endParaRPr lang="en-US" sz="1400" b="0"/>
          </a:p>
        </p:txBody>
      </p:sp>
      <p:sp>
        <p:nvSpPr>
          <p:cNvPr id="12595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C2E39DB-6656-425C-87C4-40EB8B063A20}" type="slidenum">
              <a:rPr lang="en-US" sz="1400" b="0"/>
              <a:pPr algn="r"/>
              <a:t>55</a:t>
            </a:fld>
            <a:endParaRPr lang="en-US" sz="1400" b="0"/>
          </a:p>
        </p:txBody>
      </p:sp>
      <p:pic>
        <p:nvPicPr>
          <p:cNvPr id="125956"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25957" name="Rectangle 4"/>
          <p:cNvSpPr>
            <a:spLocks noChangeArrowheads="1"/>
          </p:cNvSpPr>
          <p:nvPr/>
        </p:nvSpPr>
        <p:spPr bwMode="auto">
          <a:xfrm>
            <a:off x="381000" y="1201738"/>
            <a:ext cx="8305800" cy="728662"/>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SCRTP</a:t>
            </a:r>
          </a:p>
        </p:txBody>
      </p:sp>
      <p:sp>
        <p:nvSpPr>
          <p:cNvPr id="125958" name="TextBox 10"/>
          <p:cNvSpPr txBox="1">
            <a:spLocks noChangeArrowheads="1"/>
          </p:cNvSpPr>
          <p:nvPr/>
        </p:nvSpPr>
        <p:spPr bwMode="auto">
          <a:xfrm>
            <a:off x="419100" y="2095500"/>
            <a:ext cx="8420100" cy="3749675"/>
          </a:xfrm>
          <a:prstGeom prst="rect">
            <a:avLst/>
          </a:prstGeom>
          <a:noFill/>
          <a:ln w="9525">
            <a:noFill/>
            <a:miter lim="800000"/>
            <a:headEnd/>
            <a:tailEnd/>
          </a:ln>
        </p:spPr>
        <p:txBody>
          <a:bodyPr>
            <a:spAutoFit/>
          </a:bodyPr>
          <a:lstStyle/>
          <a:p>
            <a:r>
              <a:rPr lang="en-US" sz="2400" u="sng"/>
              <a:t>V.C. Summer Unit #3 Related Projects</a:t>
            </a:r>
          </a:p>
          <a:p>
            <a:endParaRPr lang="en-US" sz="2400"/>
          </a:p>
          <a:p>
            <a:r>
              <a:rPr lang="en-US" sz="2400"/>
              <a:t>SCE&amp;G</a:t>
            </a:r>
          </a:p>
          <a:p>
            <a:endParaRPr lang="en-US" sz="2400"/>
          </a:p>
          <a:p>
            <a:pPr>
              <a:buFont typeface="Wingdings" pitchFamily="2" charset="2"/>
              <a:buChar char="Ø"/>
            </a:pPr>
            <a:r>
              <a:rPr lang="en-US"/>
              <a:t>  Saluda-Duke 115kV Tielines Upgrade			12/01/2018</a:t>
            </a:r>
          </a:p>
          <a:p>
            <a:pPr>
              <a:buFont typeface="Wingdings" pitchFamily="2" charset="2"/>
              <a:buChar char="Ø"/>
            </a:pPr>
            <a:r>
              <a:rPr lang="en-US"/>
              <a:t>  South Columbia 230/115kV Construct			12/01/2018</a:t>
            </a:r>
          </a:p>
          <a:p>
            <a:pPr>
              <a:buFont typeface="Wingdings" pitchFamily="2" charset="2"/>
              <a:buChar char="Ø"/>
            </a:pPr>
            <a:r>
              <a:rPr lang="en-US"/>
              <a:t>  South Lexington 230/115kV Construct 			12/01/2018</a:t>
            </a:r>
          </a:p>
          <a:p>
            <a:pPr>
              <a:buFont typeface="Wingdings" pitchFamily="2" charset="2"/>
              <a:buChar char="Ø"/>
            </a:pPr>
            <a:r>
              <a:rPr lang="en-US"/>
              <a:t>  St George 230kV Switching Station Construct		12/01/2018</a:t>
            </a:r>
          </a:p>
          <a:p>
            <a:pPr>
              <a:buFont typeface="Wingdings" pitchFamily="2" charset="2"/>
              <a:buChar char="Ø"/>
            </a:pPr>
            <a:r>
              <a:rPr lang="en-US"/>
              <a:t>  St George-Canadys 230kV Line Upgrade		12/01/2018</a:t>
            </a:r>
          </a:p>
          <a:p>
            <a:pPr>
              <a:buFont typeface="Wingdings" pitchFamily="2" charset="2"/>
              <a:buChar char="Ø"/>
            </a:pPr>
            <a:r>
              <a:rPr lang="en-US"/>
              <a:t>  St George-Summerville 230kV Line Upgrade		12/01/2018</a:t>
            </a:r>
          </a:p>
          <a:p>
            <a:pPr>
              <a:buFont typeface="Wingdings" pitchFamily="2" charset="2"/>
              <a:buChar char="Ø"/>
            </a:pPr>
            <a:r>
              <a:rPr lang="en-US"/>
              <a:t>  VCS Sub #2-St George 230kV Double Circuit Construct 	12/01/2018</a:t>
            </a:r>
          </a:p>
          <a:p>
            <a:pPr>
              <a:buFont typeface="Wingdings" pitchFamily="2" charset="2"/>
              <a:buChar char="Ø"/>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6"/>
          <p:cNvSpPr>
            <a:spLocks noGrp="1" noChangeArrowheads="1"/>
          </p:cNvSpPr>
          <p:nvPr>
            <p:ph type="sldNum" sz="quarter" idx="12"/>
          </p:nvPr>
        </p:nvSpPr>
        <p:spPr>
          <a:noFill/>
        </p:spPr>
        <p:txBody>
          <a:bodyPr/>
          <a:lstStyle/>
          <a:p>
            <a:fld id="{C35A67B1-C524-488C-8F59-ED9F9DCCD8ED}" type="slidenum">
              <a:rPr lang="en-US" smtClean="0"/>
              <a:pPr/>
              <a:t>56</a:t>
            </a:fld>
            <a:endParaRPr lang="en-US" smtClean="0"/>
          </a:p>
        </p:txBody>
      </p:sp>
      <p:sp>
        <p:nvSpPr>
          <p:cNvPr id="12800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FA82772-DBD9-492B-A58D-B8FC47817B21}" type="slidenum">
              <a:rPr lang="en-US" sz="1400" b="0"/>
              <a:pPr algn="r"/>
              <a:t>56</a:t>
            </a:fld>
            <a:endParaRPr lang="en-US" sz="1400" b="0"/>
          </a:p>
        </p:txBody>
      </p:sp>
      <p:sp>
        <p:nvSpPr>
          <p:cNvPr id="12800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FF6E28C-21EC-4B73-8D5A-53DB6F6E1E91}" type="slidenum">
              <a:rPr lang="en-US" sz="1400" b="0"/>
              <a:pPr algn="r"/>
              <a:t>56</a:t>
            </a:fld>
            <a:endParaRPr lang="en-US" sz="1400" b="0"/>
          </a:p>
        </p:txBody>
      </p:sp>
      <p:sp>
        <p:nvSpPr>
          <p:cNvPr id="12800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D63427F-EC60-4690-922E-FF715228F781}" type="slidenum">
              <a:rPr lang="en-US" sz="1400" b="0"/>
              <a:pPr algn="r"/>
              <a:t>56</a:t>
            </a:fld>
            <a:endParaRPr lang="en-US" sz="1400" b="0"/>
          </a:p>
        </p:txBody>
      </p:sp>
      <p:sp>
        <p:nvSpPr>
          <p:cNvPr id="128005" name="Rectangle 2"/>
          <p:cNvSpPr>
            <a:spLocks noGrp="1" noChangeArrowheads="1"/>
          </p:cNvSpPr>
          <p:nvPr>
            <p:ph type="body" idx="4294967295"/>
          </p:nvPr>
        </p:nvSpPr>
        <p:spPr>
          <a:xfrm>
            <a:off x="419100" y="2928938"/>
            <a:ext cx="8229600" cy="3040062"/>
          </a:xfrm>
        </p:spPr>
        <p:txBody>
          <a:bodyPr lIns="90000" tIns="46800" rIns="90000" bIns="46800">
            <a:spAutoFit/>
          </a:bodyPr>
          <a:lstStyle/>
          <a:p>
            <a:pPr marL="465138" indent="-465138" eaLnBrk="1" hangingPunct="1">
              <a:lnSpc>
                <a:spcPct val="90000"/>
              </a:lnSpc>
              <a:spcAft>
                <a:spcPct val="30000"/>
              </a:spcAft>
              <a:buFont typeface="Wingdings" pitchFamily="2" charset="2"/>
              <a:buChar char="Ø"/>
            </a:pPr>
            <a:r>
              <a:rPr lang="en-US" sz="2800" b="1" smtClean="0"/>
              <a:t>Establish a forum for coordinating certain planning activities among the specific parties </a:t>
            </a:r>
          </a:p>
          <a:p>
            <a:pPr marL="465138" indent="-465138" eaLnBrk="1" hangingPunct="1">
              <a:lnSpc>
                <a:spcPct val="90000"/>
              </a:lnSpc>
              <a:spcAft>
                <a:spcPct val="30000"/>
              </a:spcAft>
              <a:buFont typeface="Wingdings" pitchFamily="2" charset="2"/>
              <a:buChar char="Ø"/>
            </a:pPr>
            <a:r>
              <a:rPr lang="en-US" sz="2800" b="1" smtClean="0"/>
              <a:t>DEC, PEC, SCE&amp;G and SCPSA</a:t>
            </a:r>
          </a:p>
          <a:p>
            <a:pPr marL="465138" indent="-465138" eaLnBrk="1" hangingPunct="1">
              <a:lnSpc>
                <a:spcPct val="90000"/>
              </a:lnSpc>
              <a:spcAft>
                <a:spcPct val="30000"/>
              </a:spcAft>
              <a:buFont typeface="Wingdings" pitchFamily="2" charset="2"/>
              <a:buChar char="Ø"/>
            </a:pPr>
            <a:r>
              <a:rPr lang="en-US" sz="2800" b="1" smtClean="0"/>
              <a:t>Initial study scope being developed</a:t>
            </a:r>
          </a:p>
          <a:p>
            <a:pPr marL="465138" indent="-465138" eaLnBrk="1" hangingPunct="1">
              <a:lnSpc>
                <a:spcPct val="90000"/>
              </a:lnSpc>
              <a:spcAft>
                <a:spcPct val="30000"/>
              </a:spcAft>
              <a:buFont typeface="Wingdings" pitchFamily="2" charset="2"/>
              <a:buChar char="Ø"/>
            </a:pPr>
            <a:r>
              <a:rPr lang="en-US" sz="2800" b="1" smtClean="0"/>
              <a:t>Expect results in September timeframe</a:t>
            </a:r>
          </a:p>
        </p:txBody>
      </p:sp>
      <p:pic>
        <p:nvPicPr>
          <p:cNvPr id="128006"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28007" name="Rectangle 4"/>
          <p:cNvSpPr>
            <a:spLocks noChangeArrowheads="1"/>
          </p:cNvSpPr>
          <p:nvPr/>
        </p:nvSpPr>
        <p:spPr bwMode="auto">
          <a:xfrm>
            <a:off x="381000" y="1239838"/>
            <a:ext cx="8305800" cy="1481137"/>
          </a:xfrm>
          <a:prstGeom prst="rect">
            <a:avLst/>
          </a:prstGeom>
          <a:solidFill>
            <a:srgbClr val="CCFFCC"/>
          </a:solidFill>
          <a:ln w="9360">
            <a:solidFill>
              <a:srgbClr val="000000"/>
            </a:solidFill>
            <a:miter lim="800000"/>
            <a:headEnd/>
            <a:tailEnd/>
          </a:ln>
        </p:spPr>
        <p:txBody>
          <a:bodyPr lIns="90000" tIns="46800" rIns="90000" bIns="46800" anchor="ctr"/>
          <a:lstStyle/>
          <a:p>
            <a:pPr algn="ctr"/>
            <a:r>
              <a:rPr lang="en-US" sz="3600"/>
              <a:t>Carolinas Transmission Planning Coordination Arrangement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6"/>
          <p:cNvSpPr>
            <a:spLocks noGrp="1" noChangeArrowheads="1"/>
          </p:cNvSpPr>
          <p:nvPr>
            <p:ph type="sldNum" sz="quarter" idx="12"/>
          </p:nvPr>
        </p:nvSpPr>
        <p:spPr>
          <a:noFill/>
        </p:spPr>
        <p:txBody>
          <a:bodyPr/>
          <a:lstStyle/>
          <a:p>
            <a:fld id="{035DD16A-1307-489B-A6CA-A16BF4703005}" type="slidenum">
              <a:rPr lang="en-US" smtClean="0"/>
              <a:pPr/>
              <a:t>57</a:t>
            </a:fld>
            <a:endParaRPr lang="en-US" smtClean="0"/>
          </a:p>
        </p:txBody>
      </p:sp>
      <p:sp>
        <p:nvSpPr>
          <p:cNvPr id="13005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A8217B1-A90D-4DDF-B5A4-92EB27A9E26C}" type="slidenum">
              <a:rPr lang="en-US" sz="1400" b="0"/>
              <a:pPr algn="r"/>
              <a:t>57</a:t>
            </a:fld>
            <a:endParaRPr lang="en-US" sz="1400" b="0"/>
          </a:p>
        </p:txBody>
      </p:sp>
      <p:sp>
        <p:nvSpPr>
          <p:cNvPr id="130051" name="Rectangle 4"/>
          <p:cNvSpPr>
            <a:spLocks noChangeArrowheads="1"/>
          </p:cNvSpPr>
          <p:nvPr/>
        </p:nvSpPr>
        <p:spPr bwMode="auto">
          <a:xfrm>
            <a:off x="347663" y="2584450"/>
            <a:ext cx="8305800" cy="1497013"/>
          </a:xfrm>
          <a:prstGeom prst="rect">
            <a:avLst/>
          </a:prstGeom>
          <a:solidFill>
            <a:schemeClr val="accent1"/>
          </a:solidFill>
          <a:ln w="9360">
            <a:solidFill>
              <a:srgbClr val="000000"/>
            </a:solidFill>
            <a:miter lim="800000"/>
            <a:headEnd/>
            <a:tailEnd/>
          </a:ln>
        </p:spPr>
        <p:txBody>
          <a:bodyPr lIns="90000" tIns="46800" rIns="90000" bIns="46800" anchor="ctr"/>
          <a:lstStyle/>
          <a:p>
            <a:pPr algn="ctr"/>
            <a:r>
              <a:rPr lang="en-US" sz="3600"/>
              <a:t>Eastern Interconnection Planning Collaborative (EIPC)</a:t>
            </a:r>
          </a:p>
        </p:txBody>
      </p:sp>
      <p:pic>
        <p:nvPicPr>
          <p:cNvPr id="130052"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6"/>
          <p:cNvSpPr>
            <a:spLocks noGrp="1" noChangeArrowheads="1"/>
          </p:cNvSpPr>
          <p:nvPr>
            <p:ph type="sldNum" sz="quarter" idx="12"/>
          </p:nvPr>
        </p:nvSpPr>
        <p:spPr>
          <a:noFill/>
        </p:spPr>
        <p:txBody>
          <a:bodyPr/>
          <a:lstStyle/>
          <a:p>
            <a:fld id="{E4871F88-7862-4E9A-BC3D-8B510F3C538B}" type="slidenum">
              <a:rPr lang="en-US" smtClean="0"/>
              <a:pPr/>
              <a:t>58</a:t>
            </a:fld>
            <a:endParaRPr lang="en-US" smtClean="0"/>
          </a:p>
        </p:txBody>
      </p:sp>
      <p:sp>
        <p:nvSpPr>
          <p:cNvPr id="13209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A967049-4F93-478F-8898-5CE0C74DF9DC}" type="slidenum">
              <a:rPr lang="en-US" sz="1400" b="0"/>
              <a:pPr algn="r"/>
              <a:t>58</a:t>
            </a:fld>
            <a:endParaRPr lang="en-US" sz="1400" b="0"/>
          </a:p>
        </p:txBody>
      </p:sp>
      <p:sp>
        <p:nvSpPr>
          <p:cNvPr id="132099" name="Rectangle 3"/>
          <p:cNvSpPr>
            <a:spLocks noGrp="1" noChangeArrowheads="1"/>
          </p:cNvSpPr>
          <p:nvPr>
            <p:ph idx="4294967295"/>
          </p:nvPr>
        </p:nvSpPr>
        <p:spPr>
          <a:xfrm>
            <a:off x="461963" y="2430463"/>
            <a:ext cx="8077200" cy="4800600"/>
          </a:xfrm>
        </p:spPr>
        <p:txBody>
          <a:bodyPr lIns="92075" tIns="46038" rIns="92075" bIns="46038"/>
          <a:lstStyle/>
          <a:p>
            <a:pPr eaLnBrk="1" hangingPunct="1">
              <a:buFont typeface="Wingdings" pitchFamily="2" charset="2"/>
              <a:buChar char="Ø"/>
              <a:tabLst>
                <a:tab pos="1320800" algn="l"/>
              </a:tabLst>
            </a:pPr>
            <a:r>
              <a:rPr lang="en-US" sz="2400" smtClean="0"/>
              <a:t>Create an Eastern Interconnection Planning Collaborative (EIPC) process that includes:</a:t>
            </a:r>
          </a:p>
          <a:p>
            <a:pPr lvl="1" eaLnBrk="1" hangingPunct="1">
              <a:tabLst>
                <a:tab pos="1320800" algn="l"/>
              </a:tabLst>
            </a:pPr>
            <a:r>
              <a:rPr lang="en-US" sz="2000" smtClean="0"/>
              <a:t>Major transmission entities in the east with Planning Authority responsibility</a:t>
            </a:r>
          </a:p>
          <a:p>
            <a:pPr lvl="1" eaLnBrk="1" hangingPunct="1">
              <a:tabLst>
                <a:tab pos="1320800" algn="l"/>
              </a:tabLst>
            </a:pPr>
            <a:r>
              <a:rPr lang="en-US" sz="2000" smtClean="0"/>
              <a:t>Utilities, cooperatives, municipal systems, and public power authorities</a:t>
            </a:r>
          </a:p>
          <a:p>
            <a:pPr lvl="1" eaLnBrk="1" hangingPunct="1">
              <a:tabLst>
                <a:tab pos="1320800" algn="l"/>
              </a:tabLst>
            </a:pPr>
            <a:r>
              <a:rPr lang="en-US" sz="2000" smtClean="0"/>
              <a:t>Utilities in Canada (include Quebec)</a:t>
            </a:r>
          </a:p>
          <a:p>
            <a:pPr lvl="1" eaLnBrk="1" hangingPunct="1">
              <a:tabLst>
                <a:tab pos="1320800" algn="l"/>
              </a:tabLst>
            </a:pPr>
            <a:r>
              <a:rPr lang="en-US" sz="2000" smtClean="0"/>
              <a:t>States and Provinces</a:t>
            </a:r>
          </a:p>
          <a:p>
            <a:pPr lvl="1" eaLnBrk="1" hangingPunct="1">
              <a:tabLst>
                <a:tab pos="1320800" algn="l"/>
              </a:tabLst>
            </a:pPr>
            <a:r>
              <a:rPr lang="en-US" sz="2000" smtClean="0"/>
              <a:t>Administration (DOE, FERC, …)</a:t>
            </a:r>
            <a:r>
              <a:rPr lang="en-US" sz="2000" smtClean="0">
                <a:solidFill>
                  <a:schemeClr val="hlink"/>
                </a:solidFill>
              </a:rPr>
              <a:t> </a:t>
            </a:r>
          </a:p>
          <a:p>
            <a:pPr lvl="1" eaLnBrk="1" hangingPunct="1">
              <a:tabLst>
                <a:tab pos="1320800" algn="l"/>
              </a:tabLst>
            </a:pPr>
            <a:r>
              <a:rPr lang="en-US" sz="2000" smtClean="0"/>
              <a:t>A forum where stakeholders from all regional planning processes can effectively participate</a:t>
            </a:r>
          </a:p>
        </p:txBody>
      </p:sp>
      <p:pic>
        <p:nvPicPr>
          <p:cNvPr id="132100"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32101" name="Rectangle 4"/>
          <p:cNvSpPr>
            <a:spLocks noChangeArrowheads="1"/>
          </p:cNvSpPr>
          <p:nvPr/>
        </p:nvSpPr>
        <p:spPr bwMode="auto">
          <a:xfrm>
            <a:off x="347663" y="1171575"/>
            <a:ext cx="8305800" cy="1066800"/>
          </a:xfrm>
          <a:prstGeom prst="rect">
            <a:avLst/>
          </a:prstGeom>
          <a:solidFill>
            <a:schemeClr val="accent1"/>
          </a:solidFill>
          <a:ln w="9360">
            <a:solidFill>
              <a:srgbClr val="000000"/>
            </a:solidFill>
            <a:miter lim="800000"/>
            <a:headEnd/>
            <a:tailEnd/>
          </a:ln>
        </p:spPr>
        <p:txBody>
          <a:bodyPr lIns="90000" tIns="46800" rIns="90000" bIns="46800" anchor="ctr"/>
          <a:lstStyle/>
          <a:p>
            <a:pPr algn="ctr"/>
            <a:r>
              <a:rPr lang="en-US" sz="3600"/>
              <a:t>EIPC</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6"/>
          <p:cNvSpPr>
            <a:spLocks noGrp="1" noChangeArrowheads="1"/>
          </p:cNvSpPr>
          <p:nvPr>
            <p:ph type="sldNum" sz="quarter" idx="12"/>
          </p:nvPr>
        </p:nvSpPr>
        <p:spPr>
          <a:noFill/>
        </p:spPr>
        <p:txBody>
          <a:bodyPr/>
          <a:lstStyle/>
          <a:p>
            <a:fld id="{7BBA0635-E90C-4508-BB6D-C160F73B7CCC}" type="slidenum">
              <a:rPr lang="en-US" smtClean="0"/>
              <a:pPr/>
              <a:t>59</a:t>
            </a:fld>
            <a:endParaRPr lang="en-US" smtClean="0"/>
          </a:p>
        </p:txBody>
      </p:sp>
      <p:sp>
        <p:nvSpPr>
          <p:cNvPr id="13414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F8655C8-239E-4AB7-859B-7E2D8D90D45F}" type="slidenum">
              <a:rPr lang="en-US" sz="1400" b="0"/>
              <a:pPr algn="r"/>
              <a:t>59</a:t>
            </a:fld>
            <a:endParaRPr lang="en-US" sz="1400" b="0"/>
          </a:p>
        </p:txBody>
      </p:sp>
      <p:pic>
        <p:nvPicPr>
          <p:cNvPr id="134147" name="Picture 18" descr="K:\Public Relations\Graphic Files in Common\Corporate\20090316 regional interconnect planning slide\20090320 MJK slide art341.jpg"/>
          <p:cNvPicPr>
            <a:picLocks noChangeAspect="1" noChangeArrowheads="1"/>
          </p:cNvPicPr>
          <p:nvPr/>
        </p:nvPicPr>
        <p:blipFill>
          <a:blip r:embed="rId3" cstate="print"/>
          <a:srcRect/>
          <a:stretch>
            <a:fillRect/>
          </a:stretch>
        </p:blipFill>
        <p:spPr bwMode="auto">
          <a:xfrm>
            <a:off x="457200" y="1533525"/>
            <a:ext cx="8326438" cy="4638675"/>
          </a:xfrm>
          <a:prstGeom prst="rect">
            <a:avLst/>
          </a:prstGeom>
          <a:noFill/>
          <a:ln w="9525">
            <a:noFill/>
            <a:miter lim="800000"/>
            <a:headEnd/>
            <a:tailEnd/>
          </a:ln>
        </p:spPr>
      </p:pic>
      <p:sp>
        <p:nvSpPr>
          <p:cNvPr id="16" name="TextBox 13"/>
          <p:cNvSpPr txBox="1">
            <a:spLocks noChangeArrowheads="1"/>
          </p:cNvSpPr>
          <p:nvPr/>
        </p:nvSpPr>
        <p:spPr bwMode="auto">
          <a:xfrm>
            <a:off x="7086600" y="1085850"/>
            <a:ext cx="1905000" cy="730250"/>
          </a:xfrm>
          <a:prstGeom prst="rect">
            <a:avLst/>
          </a:prstGeom>
          <a:noFill/>
          <a:ln w="9525">
            <a:noFill/>
            <a:miter lim="800000"/>
            <a:headEnd/>
            <a:tailEnd/>
          </a:ln>
        </p:spPr>
        <p:txBody>
          <a:bodyPr>
            <a:spAutoFit/>
          </a:bodyPr>
          <a:lstStyle/>
          <a:p>
            <a:pPr algn="ctr">
              <a:defRPr/>
            </a:pPr>
            <a:r>
              <a:rPr lang="en-US" sz="1400" b="0" dirty="0">
                <a:latin typeface="+mj-lt"/>
              </a:rPr>
              <a:t>Publishes Annual Interconnection Analysis</a:t>
            </a:r>
          </a:p>
        </p:txBody>
      </p:sp>
      <p:sp>
        <p:nvSpPr>
          <p:cNvPr id="19" name="TextBox 22"/>
          <p:cNvSpPr txBox="1">
            <a:spLocks noChangeArrowheads="1"/>
          </p:cNvSpPr>
          <p:nvPr/>
        </p:nvSpPr>
        <p:spPr bwMode="auto">
          <a:xfrm>
            <a:off x="2590800" y="3886200"/>
            <a:ext cx="1524000" cy="646113"/>
          </a:xfrm>
          <a:prstGeom prst="rect">
            <a:avLst/>
          </a:prstGeom>
          <a:solidFill>
            <a:srgbClr val="FFFFFF">
              <a:alpha val="50196"/>
            </a:srgbClr>
          </a:solidFill>
          <a:ln w="9525">
            <a:noFill/>
            <a:miter lim="800000"/>
            <a:headEnd/>
            <a:tailEnd/>
          </a:ln>
        </p:spPr>
        <p:txBody>
          <a:bodyPr>
            <a:spAutoFit/>
          </a:bodyPr>
          <a:lstStyle/>
          <a:p>
            <a:pPr algn="ctr">
              <a:defRPr/>
            </a:pPr>
            <a:r>
              <a:rPr lang="en-US" sz="1200" b="0" dirty="0">
                <a:latin typeface="+mj-lt"/>
              </a:rPr>
              <a:t>Regional/state compliant plans provided as input</a:t>
            </a:r>
          </a:p>
        </p:txBody>
      </p:sp>
      <p:sp>
        <p:nvSpPr>
          <p:cNvPr id="20" name="TextBox 23"/>
          <p:cNvSpPr txBox="1">
            <a:spLocks noChangeArrowheads="1"/>
          </p:cNvSpPr>
          <p:nvPr/>
        </p:nvSpPr>
        <p:spPr bwMode="auto">
          <a:xfrm>
            <a:off x="4114800" y="3886200"/>
            <a:ext cx="1600200" cy="646113"/>
          </a:xfrm>
          <a:prstGeom prst="rect">
            <a:avLst/>
          </a:prstGeom>
          <a:solidFill>
            <a:srgbClr val="FFFFFF">
              <a:alpha val="50196"/>
            </a:srgbClr>
          </a:solidFill>
          <a:ln w="9525">
            <a:noFill/>
            <a:miter lim="800000"/>
            <a:headEnd/>
            <a:tailEnd/>
          </a:ln>
        </p:spPr>
        <p:txBody>
          <a:bodyPr>
            <a:spAutoFit/>
          </a:bodyPr>
          <a:lstStyle/>
          <a:p>
            <a:pPr algn="ctr">
              <a:defRPr/>
            </a:pPr>
            <a:r>
              <a:rPr lang="en-US" sz="1200" b="0" dirty="0"/>
              <a:t>Study gaps relative </a:t>
            </a:r>
          </a:p>
          <a:p>
            <a:pPr algn="ctr">
              <a:defRPr/>
            </a:pPr>
            <a:r>
              <a:rPr lang="en-US" sz="1200" b="0" dirty="0"/>
              <a:t>to national, regional and state policy</a:t>
            </a:r>
            <a:endParaRPr lang="en-US" sz="1200" b="0" dirty="0">
              <a:latin typeface="+mj-lt"/>
            </a:endParaRPr>
          </a:p>
        </p:txBody>
      </p:sp>
      <p:sp>
        <p:nvSpPr>
          <p:cNvPr id="23" name="TextBox 29"/>
          <p:cNvSpPr txBox="1">
            <a:spLocks noChangeArrowheads="1"/>
          </p:cNvSpPr>
          <p:nvPr/>
        </p:nvSpPr>
        <p:spPr bwMode="auto">
          <a:xfrm>
            <a:off x="5638800" y="5410200"/>
            <a:ext cx="1066800" cy="738188"/>
          </a:xfrm>
          <a:prstGeom prst="rect">
            <a:avLst/>
          </a:prstGeom>
          <a:solidFill>
            <a:srgbClr val="FFFFFF">
              <a:alpha val="50196"/>
            </a:srgbClr>
          </a:solidFill>
          <a:ln w="9525">
            <a:noFill/>
            <a:miter lim="800000"/>
            <a:headEnd/>
            <a:tailEnd/>
          </a:ln>
        </p:spPr>
        <p:txBody>
          <a:bodyPr>
            <a:spAutoFit/>
          </a:bodyPr>
          <a:lstStyle/>
          <a:p>
            <a:pPr algn="ctr">
              <a:defRPr/>
            </a:pPr>
            <a:r>
              <a:rPr lang="en-US" sz="1400" b="0" dirty="0">
                <a:latin typeface="+mj-lt"/>
              </a:rPr>
              <a:t>Regional </a:t>
            </a:r>
          </a:p>
          <a:p>
            <a:pPr algn="ctr">
              <a:defRPr/>
            </a:pPr>
            <a:r>
              <a:rPr lang="en-US" sz="1400" b="0" dirty="0">
                <a:latin typeface="+mj-lt"/>
              </a:rPr>
              <a:t>Plans and Projects</a:t>
            </a:r>
          </a:p>
        </p:txBody>
      </p:sp>
      <p:sp>
        <p:nvSpPr>
          <p:cNvPr id="25" name="TextBox 33"/>
          <p:cNvSpPr txBox="1">
            <a:spLocks noChangeArrowheads="1"/>
          </p:cNvSpPr>
          <p:nvPr/>
        </p:nvSpPr>
        <p:spPr bwMode="auto">
          <a:xfrm>
            <a:off x="6983413" y="2690813"/>
            <a:ext cx="1620837" cy="730250"/>
          </a:xfrm>
          <a:prstGeom prst="rect">
            <a:avLst/>
          </a:prstGeom>
          <a:noFill/>
          <a:ln w="9525">
            <a:noFill/>
            <a:miter lim="800000"/>
            <a:headEnd/>
            <a:tailEnd/>
          </a:ln>
        </p:spPr>
        <p:txBody>
          <a:bodyPr>
            <a:spAutoFit/>
          </a:bodyPr>
          <a:lstStyle/>
          <a:p>
            <a:pPr algn="ctr">
              <a:defRPr/>
            </a:pPr>
            <a:r>
              <a:rPr lang="en-US" sz="1400" b="0" dirty="0">
                <a:latin typeface="+mj-lt"/>
              </a:rPr>
              <a:t>Annual interconnection analysis</a:t>
            </a:r>
          </a:p>
        </p:txBody>
      </p:sp>
      <p:sp>
        <p:nvSpPr>
          <p:cNvPr id="28" name="Rectangle 27"/>
          <p:cNvSpPr/>
          <p:nvPr/>
        </p:nvSpPr>
        <p:spPr>
          <a:xfrm>
            <a:off x="0" y="1981200"/>
            <a:ext cx="2438400" cy="1169988"/>
          </a:xfrm>
          <a:prstGeom prst="rect">
            <a:avLst/>
          </a:prstGeom>
        </p:spPr>
        <p:txBody>
          <a:bodyPr>
            <a:spAutoFit/>
          </a:bodyPr>
          <a:lstStyle/>
          <a:p>
            <a:pPr algn="ctr" fontAlgn="auto">
              <a:spcBef>
                <a:spcPts val="0"/>
              </a:spcBef>
              <a:spcAft>
                <a:spcPts val="0"/>
              </a:spcAft>
              <a:defRPr/>
            </a:pPr>
            <a:r>
              <a:rPr lang="en-US" sz="1400" dirty="0">
                <a:latin typeface="+mj-lt"/>
              </a:rPr>
              <a:t>States</a:t>
            </a:r>
          </a:p>
          <a:p>
            <a:pPr indent="168275" algn="ctr" fontAlgn="auto">
              <a:spcBef>
                <a:spcPts val="0"/>
              </a:spcBef>
              <a:spcAft>
                <a:spcPts val="0"/>
              </a:spcAft>
              <a:buFont typeface="Arial" pitchFamily="34" charset="0"/>
              <a:buChar char="•"/>
              <a:defRPr/>
            </a:pPr>
            <a:r>
              <a:rPr lang="en-US" sz="1400" b="0" dirty="0">
                <a:latin typeface="+mj-lt"/>
              </a:rPr>
              <a:t>Regional Policy recommendations</a:t>
            </a:r>
          </a:p>
          <a:p>
            <a:pPr indent="168275" algn="ctr" fontAlgn="auto">
              <a:spcBef>
                <a:spcPts val="0"/>
              </a:spcBef>
              <a:spcAft>
                <a:spcPts val="0"/>
              </a:spcAft>
              <a:buFont typeface="Arial" pitchFamily="34" charset="0"/>
              <a:buChar char="•"/>
              <a:defRPr/>
            </a:pPr>
            <a:r>
              <a:rPr lang="en-US" sz="1400" b="0" dirty="0">
                <a:latin typeface="+mj-lt"/>
              </a:rPr>
              <a:t>State energy policies</a:t>
            </a:r>
          </a:p>
          <a:p>
            <a:pPr indent="168275" algn="ctr" fontAlgn="auto">
              <a:spcBef>
                <a:spcPts val="0"/>
              </a:spcBef>
              <a:spcAft>
                <a:spcPts val="0"/>
              </a:spcAft>
              <a:buFont typeface="Arial" pitchFamily="34" charset="0"/>
              <a:buChar char="•"/>
              <a:defRPr/>
            </a:pPr>
            <a:r>
              <a:rPr lang="en-US" sz="1400" b="0" dirty="0">
                <a:latin typeface="+mj-lt"/>
              </a:rPr>
              <a:t>Rate Policies</a:t>
            </a:r>
          </a:p>
        </p:txBody>
      </p:sp>
      <p:sp>
        <p:nvSpPr>
          <p:cNvPr id="134154" name="Rectangle 29"/>
          <p:cNvSpPr>
            <a:spLocks noChangeArrowheads="1"/>
          </p:cNvSpPr>
          <p:nvPr/>
        </p:nvSpPr>
        <p:spPr bwMode="auto">
          <a:xfrm>
            <a:off x="2209800" y="228600"/>
            <a:ext cx="5029200" cy="1755775"/>
          </a:xfrm>
          <a:prstGeom prst="rect">
            <a:avLst/>
          </a:prstGeom>
          <a:noFill/>
          <a:ln w="9525">
            <a:noFill/>
            <a:miter lim="800000"/>
            <a:headEnd/>
            <a:tailEnd/>
          </a:ln>
        </p:spPr>
        <p:txBody>
          <a:bodyPr>
            <a:spAutoFit/>
          </a:bodyPr>
          <a:lstStyle/>
          <a:p>
            <a:pPr algn="ctr"/>
            <a:r>
              <a:rPr lang="en-US" sz="1600"/>
              <a:t>Eastern Interconnection Planning Collaborative</a:t>
            </a:r>
            <a:r>
              <a:rPr lang="en-US"/>
              <a:t> </a:t>
            </a:r>
            <a:endParaRPr lang="en-US" sz="800"/>
          </a:p>
          <a:p>
            <a:pPr algn="ctr">
              <a:buFont typeface="Arial" charset="0"/>
              <a:buChar char="•"/>
            </a:pPr>
            <a:r>
              <a:rPr lang="en-US" sz="1300" b="0"/>
              <a:t>Rolls-up regional plans</a:t>
            </a:r>
          </a:p>
          <a:p>
            <a:pPr algn="ctr">
              <a:buFont typeface="Arial" charset="0"/>
              <a:buChar char="•"/>
            </a:pPr>
            <a:r>
              <a:rPr lang="en-US" sz="1300" b="0"/>
              <a:t>Coordinates with Canada, Western Interconnect and Texas</a:t>
            </a:r>
          </a:p>
          <a:p>
            <a:pPr algn="ctr">
              <a:buFont typeface="Arial" charset="0"/>
              <a:buChar char="•"/>
            </a:pPr>
            <a:r>
              <a:rPr lang="en-US" sz="1300" b="0"/>
              <a:t>Receives stakeholder input and holds public meetings</a:t>
            </a:r>
          </a:p>
          <a:p>
            <a:pPr algn="ctr">
              <a:buFont typeface="Arial" charset="0"/>
              <a:buChar char="•"/>
            </a:pPr>
            <a:r>
              <a:rPr lang="en-US" sz="1300" b="0"/>
              <a:t>Performs studies of various transmission alternatives </a:t>
            </a:r>
            <a:br>
              <a:rPr lang="en-US" sz="1300" b="0"/>
            </a:br>
            <a:r>
              <a:rPr lang="en-US" sz="1300" b="0"/>
              <a:t>against national, regional and state energy/economic/environmental objectives</a:t>
            </a:r>
          </a:p>
          <a:p>
            <a:pPr algn="ctr">
              <a:buFont typeface="Arial" charset="0"/>
              <a:buChar char="•"/>
            </a:pPr>
            <a:r>
              <a:rPr lang="en-US" sz="1300" b="0"/>
              <a:t>Identifies gaps for further study</a:t>
            </a:r>
          </a:p>
        </p:txBody>
      </p:sp>
      <p:sp>
        <p:nvSpPr>
          <p:cNvPr id="134155" name="Rectangle 30"/>
          <p:cNvSpPr>
            <a:spLocks noChangeArrowheads="1"/>
          </p:cNvSpPr>
          <p:nvPr/>
        </p:nvSpPr>
        <p:spPr bwMode="auto">
          <a:xfrm>
            <a:off x="228600" y="4648200"/>
            <a:ext cx="1112838" cy="307975"/>
          </a:xfrm>
          <a:prstGeom prst="rect">
            <a:avLst/>
          </a:prstGeom>
          <a:noFill/>
          <a:ln w="9525">
            <a:noFill/>
            <a:miter lim="800000"/>
            <a:headEnd/>
            <a:tailEnd/>
          </a:ln>
        </p:spPr>
        <p:txBody>
          <a:bodyPr wrap="none">
            <a:spAutoFit/>
          </a:bodyPr>
          <a:lstStyle/>
          <a:p>
            <a:r>
              <a:rPr lang="en-US" sz="1400"/>
              <a:t>DOE/FERC</a:t>
            </a:r>
          </a:p>
        </p:txBody>
      </p:sp>
      <p:sp>
        <p:nvSpPr>
          <p:cNvPr id="32" name="Rectangle 31"/>
          <p:cNvSpPr/>
          <p:nvPr/>
        </p:nvSpPr>
        <p:spPr>
          <a:xfrm>
            <a:off x="2895600" y="6103938"/>
            <a:ext cx="3124200" cy="677862"/>
          </a:xfrm>
          <a:prstGeom prst="rect">
            <a:avLst/>
          </a:prstGeom>
        </p:spPr>
        <p:txBody>
          <a:bodyPr>
            <a:spAutoFit/>
          </a:bodyPr>
          <a:lstStyle/>
          <a:p>
            <a:pPr algn="ctr" fontAlgn="auto">
              <a:spcBef>
                <a:spcPts val="0"/>
              </a:spcBef>
              <a:spcAft>
                <a:spcPts val="0"/>
              </a:spcAft>
              <a:defRPr/>
            </a:pPr>
            <a:r>
              <a:rPr lang="en-US" sz="1400" dirty="0">
                <a:latin typeface="+mj-lt"/>
              </a:rPr>
              <a:t>ISO / RTOs &amp; Order 890 Entities</a:t>
            </a:r>
          </a:p>
          <a:p>
            <a:pPr indent="168275" algn="ctr" fontAlgn="auto">
              <a:spcBef>
                <a:spcPts val="0"/>
              </a:spcBef>
              <a:spcAft>
                <a:spcPts val="0"/>
              </a:spcAft>
              <a:buFont typeface="Arial" pitchFamily="34" charset="0"/>
              <a:buChar char="•"/>
              <a:defRPr/>
            </a:pPr>
            <a:r>
              <a:rPr lang="en-US" sz="1200" b="0" dirty="0">
                <a:latin typeface="+mj-lt"/>
              </a:rPr>
              <a:t>Produce Regional Plan through </a:t>
            </a:r>
            <a:br>
              <a:rPr lang="en-US" sz="1200" b="0" dirty="0">
                <a:latin typeface="+mj-lt"/>
              </a:rPr>
            </a:br>
            <a:r>
              <a:rPr lang="en-US" sz="1200" b="0" dirty="0">
                <a:latin typeface="+mj-lt"/>
              </a:rPr>
              <a:t>regional stakeholder process</a:t>
            </a:r>
          </a:p>
        </p:txBody>
      </p:sp>
      <p:sp>
        <p:nvSpPr>
          <p:cNvPr id="134157" name="Rectangle 32"/>
          <p:cNvSpPr>
            <a:spLocks noChangeArrowheads="1"/>
          </p:cNvSpPr>
          <p:nvPr/>
        </p:nvSpPr>
        <p:spPr bwMode="auto">
          <a:xfrm>
            <a:off x="7620000" y="4724400"/>
            <a:ext cx="673100" cy="306388"/>
          </a:xfrm>
          <a:prstGeom prst="rect">
            <a:avLst/>
          </a:prstGeom>
          <a:noFill/>
          <a:ln w="9525">
            <a:noFill/>
            <a:miter lim="800000"/>
            <a:headEnd/>
            <a:tailEnd/>
          </a:ln>
        </p:spPr>
        <p:txBody>
          <a:bodyPr wrap="none">
            <a:spAutoFit/>
          </a:bodyPr>
          <a:lstStyle/>
          <a:p>
            <a:pPr algn="ctr"/>
            <a:r>
              <a:rPr lang="en-US" sz="1400"/>
              <a:t>FERC</a:t>
            </a:r>
          </a:p>
        </p:txBody>
      </p:sp>
      <p:sp>
        <p:nvSpPr>
          <p:cNvPr id="14" name="TextBox 10"/>
          <p:cNvSpPr txBox="1">
            <a:spLocks noChangeArrowheads="1"/>
          </p:cNvSpPr>
          <p:nvPr/>
        </p:nvSpPr>
        <p:spPr bwMode="auto">
          <a:xfrm>
            <a:off x="1219200" y="3810000"/>
            <a:ext cx="1447800" cy="954088"/>
          </a:xfrm>
          <a:prstGeom prst="rect">
            <a:avLst/>
          </a:prstGeom>
          <a:noFill/>
          <a:ln w="9525">
            <a:noFill/>
            <a:miter lim="800000"/>
            <a:headEnd/>
            <a:tailEnd/>
          </a:ln>
        </p:spPr>
        <p:txBody>
          <a:bodyPr>
            <a:spAutoFit/>
          </a:bodyPr>
          <a:lstStyle/>
          <a:p>
            <a:pPr algn="ctr">
              <a:defRPr/>
            </a:pPr>
            <a:r>
              <a:rPr lang="en-US" sz="1400" b="0" dirty="0">
                <a:latin typeface="+mj-lt"/>
              </a:rPr>
              <a:t>Provides </a:t>
            </a:r>
          </a:p>
          <a:p>
            <a:pPr algn="ctr">
              <a:defRPr/>
            </a:pPr>
            <a:r>
              <a:rPr lang="en-US" sz="1400" b="0" dirty="0">
                <a:latin typeface="+mj-lt"/>
              </a:rPr>
              <a:t>policy direction,</a:t>
            </a:r>
          </a:p>
          <a:p>
            <a:pPr algn="ctr">
              <a:defRPr/>
            </a:pPr>
            <a:r>
              <a:rPr lang="en-US" sz="1400" b="0" dirty="0">
                <a:latin typeface="+mj-lt"/>
              </a:rPr>
              <a:t>assumptions &amp;</a:t>
            </a:r>
          </a:p>
          <a:p>
            <a:pPr algn="ctr">
              <a:defRPr/>
            </a:pPr>
            <a:r>
              <a:rPr lang="en-US" sz="1400" b="0" dirty="0">
                <a:latin typeface="+mj-lt"/>
              </a:rPr>
              <a:t>criteria</a:t>
            </a:r>
          </a:p>
        </p:txBody>
      </p:sp>
      <p:sp>
        <p:nvSpPr>
          <p:cNvPr id="134159" name="TextBox 20"/>
          <p:cNvSpPr txBox="1">
            <a:spLocks noChangeArrowheads="1"/>
          </p:cNvSpPr>
          <p:nvPr/>
        </p:nvSpPr>
        <p:spPr bwMode="auto">
          <a:xfrm>
            <a:off x="7162800" y="4953000"/>
            <a:ext cx="1828800" cy="738188"/>
          </a:xfrm>
          <a:prstGeom prst="rect">
            <a:avLst/>
          </a:prstGeom>
          <a:noFill/>
          <a:ln w="9525">
            <a:noFill/>
            <a:miter lim="800000"/>
            <a:headEnd/>
            <a:tailEnd/>
          </a:ln>
        </p:spPr>
        <p:txBody>
          <a:bodyPr>
            <a:spAutoFit/>
          </a:bodyPr>
          <a:lstStyle/>
          <a:p>
            <a:pPr marL="117475" indent="-117475">
              <a:buFont typeface="Arial" charset="0"/>
              <a:buChar char="•"/>
            </a:pPr>
            <a:r>
              <a:rPr lang="en-US" sz="1400" b="0"/>
              <a:t>Review/direction</a:t>
            </a:r>
          </a:p>
          <a:p>
            <a:pPr marL="117475" indent="-117475">
              <a:buFont typeface="Arial" charset="0"/>
              <a:buChar char="•"/>
            </a:pPr>
            <a:r>
              <a:rPr lang="en-US" sz="1400" b="0"/>
              <a:t>Order adjustments</a:t>
            </a:r>
          </a:p>
          <a:p>
            <a:pPr marL="117475" indent="-117475">
              <a:buFont typeface="Arial" charset="0"/>
              <a:buChar char="•"/>
            </a:pPr>
            <a:r>
              <a:rPr lang="en-US" sz="1400" b="0"/>
              <a:t>Cost recovery</a:t>
            </a:r>
          </a:p>
        </p:txBody>
      </p:sp>
      <p:pic>
        <p:nvPicPr>
          <p:cNvPr id="134160" name="Picture 17" descr="K:\Public Relations\Graphic Files in Common\Corporate\20090316 regional interconnect planning slide\NERC_Interconnections_color-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228600"/>
            <a:ext cx="2438400" cy="2019300"/>
          </a:xfrm>
          <a:prstGeom prst="rect">
            <a:avLst/>
          </a:prstGeom>
          <a:noFill/>
          <a:ln w="9525">
            <a:noFill/>
            <a:miter lim="800000"/>
            <a:headEnd/>
            <a:tailEnd/>
          </a:ln>
        </p:spPr>
      </p:pic>
      <p:sp>
        <p:nvSpPr>
          <p:cNvPr id="17" name="Rectangle 16"/>
          <p:cNvSpPr/>
          <p:nvPr/>
        </p:nvSpPr>
        <p:spPr>
          <a:xfrm>
            <a:off x="0" y="5791200"/>
            <a:ext cx="2438400" cy="738188"/>
          </a:xfrm>
          <a:prstGeom prst="rect">
            <a:avLst/>
          </a:prstGeom>
        </p:spPr>
        <p:txBody>
          <a:bodyPr>
            <a:spAutoFit/>
          </a:bodyPr>
          <a:lstStyle/>
          <a:p>
            <a:pPr algn="ctr" fontAlgn="auto">
              <a:spcBef>
                <a:spcPts val="0"/>
              </a:spcBef>
              <a:spcAft>
                <a:spcPts val="0"/>
              </a:spcAft>
              <a:defRPr/>
            </a:pPr>
            <a:r>
              <a:rPr lang="en-US" sz="1400" dirty="0">
                <a:latin typeface="+mj-lt"/>
              </a:rPr>
              <a:t>States</a:t>
            </a:r>
          </a:p>
          <a:p>
            <a:pPr indent="168275" algn="ctr" fontAlgn="auto">
              <a:spcBef>
                <a:spcPts val="0"/>
              </a:spcBef>
              <a:spcAft>
                <a:spcPts val="0"/>
              </a:spcAft>
              <a:buFont typeface="Arial" pitchFamily="34" charset="0"/>
              <a:buChar char="•"/>
              <a:defRPr/>
            </a:pPr>
            <a:r>
              <a:rPr lang="en-US" sz="1400" b="0" dirty="0">
                <a:latin typeface="+mj-lt"/>
              </a:rPr>
              <a:t>Policy recommendations</a:t>
            </a:r>
          </a:p>
          <a:p>
            <a:pPr indent="168275" algn="ctr" fontAlgn="auto">
              <a:spcBef>
                <a:spcPts val="0"/>
              </a:spcBef>
              <a:spcAft>
                <a:spcPts val="0"/>
              </a:spcAft>
              <a:buFont typeface="Arial" pitchFamily="34" charset="0"/>
              <a:buChar char="•"/>
              <a:defRPr/>
            </a:pPr>
            <a:r>
              <a:rPr lang="en-US" sz="1400" b="0" dirty="0">
                <a:latin typeface="+mj-lt"/>
              </a:rPr>
              <a:t>State energy plans</a:t>
            </a:r>
          </a:p>
        </p:txBody>
      </p:sp>
      <p:sp>
        <p:nvSpPr>
          <p:cNvPr id="21" name="Right Arrow 20"/>
          <p:cNvSpPr/>
          <p:nvPr/>
        </p:nvSpPr>
        <p:spPr>
          <a:xfrm>
            <a:off x="2057400" y="5486400"/>
            <a:ext cx="1282700" cy="484188"/>
          </a:xfrm>
          <a:prstGeom prst="rightArrow">
            <a:avLst>
              <a:gd name="adj1" fmla="val 65723"/>
              <a:gd name="adj2" fmla="val 50000"/>
            </a:avLst>
          </a:prstGeom>
          <a:solidFill>
            <a:srgbClr val="99C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lumMod val="40000"/>
                  <a:lumOff val="60000"/>
                </a:schemeClr>
              </a:solidFill>
            </a:endParaRPr>
          </a:p>
        </p:txBody>
      </p:sp>
      <p:sp>
        <p:nvSpPr>
          <p:cNvPr id="1341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4A8BD50-F8F8-4CC6-BB0E-04322AD7ADD9}" type="slidenum">
              <a:rPr lang="en-US" sz="1400" b="0"/>
              <a:pPr algn="r"/>
              <a:t>59</a:t>
            </a:fld>
            <a:endParaRPr lang="en-US" sz="1400" b="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2"/>
          </p:nvPr>
        </p:nvSpPr>
        <p:spPr>
          <a:noFill/>
        </p:spPr>
        <p:txBody>
          <a:bodyPr/>
          <a:lstStyle/>
          <a:p>
            <a:fld id="{BE99228B-CB1A-44AF-9C49-E53C6A4AA651}" type="slidenum">
              <a:rPr lang="en-US" smtClean="0"/>
              <a:pPr/>
              <a:t>6</a:t>
            </a:fld>
            <a:endParaRPr lang="en-US" smtClean="0"/>
          </a:p>
        </p:txBody>
      </p:sp>
      <p:sp>
        <p:nvSpPr>
          <p:cNvPr id="2765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D38FF2A-EED4-46C6-9952-B8D5465619C6}" type="slidenum">
              <a:rPr lang="en-US" sz="1400" b="0"/>
              <a:pPr algn="r"/>
              <a:t>6</a:t>
            </a:fld>
            <a:endParaRPr lang="en-US" sz="1400" b="0"/>
          </a:p>
        </p:txBody>
      </p:sp>
      <p:sp>
        <p:nvSpPr>
          <p:cNvPr id="27651" name="Rectangle 2"/>
          <p:cNvSpPr>
            <a:spLocks noGrp="1" noChangeArrowheads="1"/>
          </p:cNvSpPr>
          <p:nvPr>
            <p:ph type="subTitle" idx="1"/>
          </p:nvPr>
        </p:nvSpPr>
        <p:spPr>
          <a:xfrm>
            <a:off x="609600" y="1905000"/>
            <a:ext cx="8305800" cy="4648200"/>
          </a:xfrm>
        </p:spPr>
        <p:txBody>
          <a:bodyPr/>
          <a:lstStyle/>
          <a:p>
            <a:pPr marL="463550" indent="-463550" algn="l" eaLnBrk="1" hangingPunct="1">
              <a:lnSpc>
                <a:spcPct val="90000"/>
              </a:lnSpc>
              <a:buFont typeface="Wingdings" pitchFamily="2" charset="2"/>
              <a:buChar char="Ø"/>
            </a:pPr>
            <a:r>
              <a:rPr lang="en-US" sz="2800" b="1" smtClean="0"/>
              <a:t>Study Years for reliability analyses:</a:t>
            </a:r>
          </a:p>
          <a:p>
            <a:pPr marL="687388" lvl="1" algn="l" eaLnBrk="1" hangingPunct="1">
              <a:lnSpc>
                <a:spcPct val="90000"/>
              </a:lnSpc>
              <a:buFontTx/>
              <a:buChar char="–"/>
            </a:pPr>
            <a:r>
              <a:rPr lang="en-US" sz="2400" b="1" smtClean="0"/>
              <a:t> Near-term:  2015 Summer, 2015/2016 Winter</a:t>
            </a:r>
          </a:p>
          <a:p>
            <a:pPr marL="687388" lvl="1" algn="l" eaLnBrk="1" hangingPunct="1">
              <a:lnSpc>
                <a:spcPct val="90000"/>
              </a:lnSpc>
              <a:buFontTx/>
              <a:buChar char="–"/>
            </a:pPr>
            <a:r>
              <a:rPr lang="en-US" sz="2400" b="1" smtClean="0"/>
              <a:t> Longer-term:  2020 Summer</a:t>
            </a:r>
          </a:p>
          <a:p>
            <a:pPr marL="463550" indent="-463550" algn="l" eaLnBrk="1" hangingPunct="1">
              <a:lnSpc>
                <a:spcPct val="90000"/>
              </a:lnSpc>
              <a:buFont typeface="Wingdings" pitchFamily="2" charset="2"/>
              <a:buChar char="Ø"/>
            </a:pPr>
            <a:r>
              <a:rPr lang="en-US" sz="2800" b="1" smtClean="0"/>
              <a:t>LSEs provided:</a:t>
            </a:r>
          </a:p>
          <a:p>
            <a:pPr marL="687388" lvl="1" algn="l" eaLnBrk="1" hangingPunct="1">
              <a:lnSpc>
                <a:spcPct val="90000"/>
              </a:lnSpc>
              <a:buFontTx/>
              <a:buChar char="–"/>
            </a:pPr>
            <a:r>
              <a:rPr lang="en-US" sz="2000" b="1" smtClean="0"/>
              <a:t> 	I</a:t>
            </a:r>
            <a:r>
              <a:rPr lang="en-US" sz="2400" b="1" smtClean="0"/>
              <a:t>nput for load forecasts and resource supply 	assumptions</a:t>
            </a:r>
          </a:p>
          <a:p>
            <a:pPr marL="687388" lvl="1" algn="l" eaLnBrk="1" hangingPunct="1">
              <a:lnSpc>
                <a:spcPct val="90000"/>
              </a:lnSpc>
              <a:buFontTx/>
              <a:buChar char="–"/>
            </a:pPr>
            <a:r>
              <a:rPr lang="en-US" sz="2400" b="1" smtClean="0"/>
              <a:t> Dispatch order for their resources</a:t>
            </a:r>
          </a:p>
          <a:p>
            <a:pPr marL="463550" indent="-463550" algn="l" eaLnBrk="1" hangingPunct="1">
              <a:lnSpc>
                <a:spcPct val="90000"/>
              </a:lnSpc>
              <a:buFont typeface="Wingdings" pitchFamily="2" charset="2"/>
              <a:buChar char="Ø"/>
            </a:pPr>
            <a:r>
              <a:rPr lang="en-US" sz="2800" b="1" smtClean="0"/>
              <a:t>Interchange coordinated between Participants and neighboring systems</a:t>
            </a:r>
          </a:p>
          <a:p>
            <a:pPr marL="463550" indent="-463550" algn="l" eaLnBrk="1" hangingPunct="1">
              <a:lnSpc>
                <a:spcPct val="90000"/>
              </a:lnSpc>
              <a:buFontTx/>
              <a:buChar char="•"/>
            </a:pPr>
            <a:endParaRPr lang="en-US" sz="2800" b="1" smtClean="0"/>
          </a:p>
        </p:txBody>
      </p:sp>
      <p:pic>
        <p:nvPicPr>
          <p:cNvPr id="27652"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27653" name="Rectangle 4"/>
          <p:cNvSpPr>
            <a:spLocks noGrp="1" noChangeArrowheads="1"/>
          </p:cNvSpPr>
          <p:nvPr>
            <p:ph type="ctrTitle"/>
          </p:nvPr>
        </p:nvSpPr>
        <p:spPr>
          <a:xfrm>
            <a:off x="685800" y="1219200"/>
            <a:ext cx="7772400" cy="609600"/>
          </a:xfrm>
          <a:solidFill>
            <a:schemeClr val="accent1"/>
          </a:solidFill>
          <a:ln>
            <a:solidFill>
              <a:schemeClr val="tx1"/>
            </a:solidFill>
          </a:ln>
        </p:spPr>
        <p:txBody>
          <a:bodyPr/>
          <a:lstStyle/>
          <a:p>
            <a:pPr eaLnBrk="1" hangingPunct="1"/>
            <a:r>
              <a:rPr lang="en-US" sz="4000" b="1" smtClean="0"/>
              <a:t>Study Assumptions Selected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6"/>
          <p:cNvSpPr>
            <a:spLocks noGrp="1" noChangeArrowheads="1"/>
          </p:cNvSpPr>
          <p:nvPr>
            <p:ph type="sldNum" sz="quarter" idx="12"/>
          </p:nvPr>
        </p:nvSpPr>
        <p:spPr>
          <a:noFill/>
        </p:spPr>
        <p:txBody>
          <a:bodyPr/>
          <a:lstStyle/>
          <a:p>
            <a:fld id="{1FA4F40B-3F38-494F-8452-E8F0A57734E2}" type="slidenum">
              <a:rPr lang="en-US" smtClean="0"/>
              <a:pPr/>
              <a:t>60</a:t>
            </a:fld>
            <a:endParaRPr lang="en-US" smtClean="0"/>
          </a:p>
        </p:txBody>
      </p:sp>
      <p:sp>
        <p:nvSpPr>
          <p:cNvPr id="13619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6914BA4-67A7-465E-837D-5CFEC17410F4}" type="slidenum">
              <a:rPr lang="en-US" sz="1400" b="0"/>
              <a:pPr algn="r"/>
              <a:t>60</a:t>
            </a:fld>
            <a:endParaRPr lang="en-US" sz="1400" b="0"/>
          </a:p>
        </p:txBody>
      </p:sp>
      <p:sp>
        <p:nvSpPr>
          <p:cNvPr id="136195" name="Rectangle 3"/>
          <p:cNvSpPr>
            <a:spLocks noGrp="1" noChangeArrowheads="1"/>
          </p:cNvSpPr>
          <p:nvPr>
            <p:ph idx="4294967295"/>
          </p:nvPr>
        </p:nvSpPr>
        <p:spPr>
          <a:xfrm>
            <a:off x="347663" y="2392363"/>
            <a:ext cx="8382000" cy="3932237"/>
          </a:xfrm>
        </p:spPr>
        <p:txBody>
          <a:bodyPr lIns="92075" tIns="46038" rIns="92075" bIns="46038"/>
          <a:lstStyle/>
          <a:p>
            <a:pPr eaLnBrk="1" hangingPunct="1">
              <a:buFont typeface="Wingdings" pitchFamily="2" charset="2"/>
              <a:buChar char="Ø"/>
              <a:tabLst>
                <a:tab pos="1320800" algn="l"/>
              </a:tabLst>
            </a:pPr>
            <a:r>
              <a:rPr lang="en-US" sz="2400" smtClean="0"/>
              <a:t>Working to finalize stakeholder steering committee structure and representation </a:t>
            </a:r>
          </a:p>
          <a:p>
            <a:pPr eaLnBrk="1" hangingPunct="1">
              <a:buFont typeface="Wingdings" pitchFamily="2" charset="2"/>
              <a:buChar char="Ø"/>
              <a:tabLst>
                <a:tab pos="1320800" algn="l"/>
              </a:tabLst>
            </a:pPr>
            <a:r>
              <a:rPr lang="en-US" sz="2400" smtClean="0"/>
              <a:t>PA’s are jointly developing model development/ study practices and working with CRA on economic analysis methods.</a:t>
            </a:r>
          </a:p>
          <a:p>
            <a:pPr eaLnBrk="1" hangingPunct="1">
              <a:buFont typeface="Wingdings" pitchFamily="2" charset="2"/>
              <a:buChar char="Ø"/>
              <a:tabLst>
                <a:tab pos="1320800" algn="l"/>
              </a:tabLst>
            </a:pPr>
            <a:r>
              <a:rPr lang="en-US" sz="2400" smtClean="0"/>
              <a:t>For educating stakeholders, coordinate development of a documented roll-up of existing regional transmission plans detailing modeling assumptions for the 2020S model.</a:t>
            </a:r>
          </a:p>
          <a:p>
            <a:pPr eaLnBrk="1" hangingPunct="1">
              <a:buFont typeface="Wingdings" pitchFamily="2" charset="2"/>
              <a:buChar char="Ø"/>
              <a:tabLst>
                <a:tab pos="1320800" algn="l"/>
              </a:tabLst>
            </a:pPr>
            <a:r>
              <a:rPr lang="en-US" sz="2400" smtClean="0"/>
              <a:t>Perform TPL standard type analysis of the 2020S model.</a:t>
            </a:r>
          </a:p>
        </p:txBody>
      </p:sp>
      <p:pic>
        <p:nvPicPr>
          <p:cNvPr id="136196" name="Picture 3"/>
          <p:cNvPicPr>
            <a:picLocks noChangeAspect="1" noChangeArrowheads="1"/>
          </p:cNvPicPr>
          <p:nvPr/>
        </p:nvPicPr>
        <p:blipFill>
          <a:blip r:embed="rId3" cstate="print">
            <a:lum contrast="6000"/>
          </a:blip>
          <a:srcRect/>
          <a:stretch>
            <a:fillRect/>
          </a:stretch>
        </p:blipFill>
        <p:spPr bwMode="auto">
          <a:xfrm>
            <a:off x="0" y="87313"/>
            <a:ext cx="9144000" cy="1325562"/>
          </a:xfrm>
          <a:prstGeom prst="rect">
            <a:avLst/>
          </a:prstGeom>
          <a:noFill/>
          <a:ln w="9525">
            <a:noFill/>
            <a:round/>
            <a:headEnd/>
            <a:tailEnd/>
          </a:ln>
        </p:spPr>
      </p:pic>
      <p:sp>
        <p:nvSpPr>
          <p:cNvPr id="136197" name="Rectangle 4"/>
          <p:cNvSpPr>
            <a:spLocks noChangeArrowheads="1"/>
          </p:cNvSpPr>
          <p:nvPr/>
        </p:nvSpPr>
        <p:spPr bwMode="auto">
          <a:xfrm>
            <a:off x="347663" y="1171575"/>
            <a:ext cx="8305800" cy="1066800"/>
          </a:xfrm>
          <a:prstGeom prst="rect">
            <a:avLst/>
          </a:prstGeom>
          <a:solidFill>
            <a:schemeClr val="accent1"/>
          </a:solidFill>
          <a:ln w="9360">
            <a:solidFill>
              <a:srgbClr val="000000"/>
            </a:solidFill>
            <a:miter lim="800000"/>
            <a:headEnd/>
            <a:tailEnd/>
          </a:ln>
        </p:spPr>
        <p:txBody>
          <a:bodyPr lIns="90000" tIns="46800" rIns="90000" bIns="46800" anchor="ctr"/>
          <a:lstStyle/>
          <a:p>
            <a:pPr algn="ctr"/>
            <a:r>
              <a:rPr lang="en-US" sz="3600"/>
              <a:t>EIPC Activities</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6"/>
          <p:cNvSpPr>
            <a:spLocks noGrp="1" noChangeArrowheads="1"/>
          </p:cNvSpPr>
          <p:nvPr>
            <p:ph type="sldNum" sz="quarter" idx="12"/>
          </p:nvPr>
        </p:nvSpPr>
        <p:spPr>
          <a:noFill/>
        </p:spPr>
        <p:txBody>
          <a:bodyPr/>
          <a:lstStyle/>
          <a:p>
            <a:fld id="{B3CEFDEA-D3C2-4E29-A301-5BD721570622}" type="slidenum">
              <a:rPr lang="en-US" smtClean="0"/>
              <a:pPr/>
              <a:t>61</a:t>
            </a:fld>
            <a:endParaRPr lang="en-US" smtClean="0"/>
          </a:p>
        </p:txBody>
      </p:sp>
      <p:sp>
        <p:nvSpPr>
          <p:cNvPr id="138242" name="WordArt 2"/>
          <p:cNvSpPr>
            <a:spLocks noChangeArrowheads="1" noChangeShapeType="1" noTextEdit="1"/>
          </p:cNvSpPr>
          <p:nvPr/>
        </p:nvSpPr>
        <p:spPr bwMode="auto">
          <a:xfrm>
            <a:off x="990600" y="2700338"/>
            <a:ext cx="7467600" cy="2481262"/>
          </a:xfrm>
          <a:prstGeom prst="rect">
            <a:avLst/>
          </a:prstGeom>
        </p:spPr>
        <p:txBody>
          <a:bodyPr wrap="none" fromWordArt="1">
            <a:prstTxWarp prst="textSlantUp">
              <a:avLst>
                <a:gd name="adj" fmla="val 55556"/>
              </a:avLst>
            </a:prstTxWarp>
          </a:bodyPr>
          <a:lstStyle/>
          <a:p>
            <a:pPr algn="ctr"/>
            <a:r>
              <a:rPr lang="en-US" sz="3600" kern="10">
                <a:ln w="9360">
                  <a:solidFill>
                    <a:srgbClr val="000000"/>
                  </a:solidFill>
                  <a:miter lim="800000"/>
                  <a:headEnd/>
                  <a:tailEnd/>
                </a:ln>
                <a:solidFill>
                  <a:srgbClr val="000000"/>
                </a:solidFill>
                <a:latin typeface="Book Antiqua"/>
              </a:rPr>
              <a:t>Questions ?</a:t>
            </a:r>
          </a:p>
        </p:txBody>
      </p:sp>
      <p:pic>
        <p:nvPicPr>
          <p:cNvPr id="138243" name="Picture 3"/>
          <p:cNvPicPr>
            <a:picLocks noChangeAspect="1" noChangeArrowheads="1"/>
          </p:cNvPicPr>
          <p:nvPr/>
        </p:nvPicPr>
        <p:blipFill>
          <a:blip r:embed="rId3" cstate="print"/>
          <a:srcRect/>
          <a:stretch>
            <a:fillRect/>
          </a:stretch>
        </p:blipFill>
        <p:spPr bwMode="auto">
          <a:xfrm>
            <a:off x="5943600" y="4343400"/>
            <a:ext cx="1857375" cy="2243138"/>
          </a:xfrm>
          <a:prstGeom prst="rect">
            <a:avLst/>
          </a:prstGeom>
          <a:noFill/>
          <a:ln w="9525">
            <a:noFill/>
            <a:round/>
            <a:headEnd/>
            <a:tailEnd/>
          </a:ln>
        </p:spPr>
      </p:pic>
      <p:pic>
        <p:nvPicPr>
          <p:cNvPr id="138244" name="Picture 4"/>
          <p:cNvPicPr>
            <a:picLocks noChangeAspect="1" noChangeArrowheads="1"/>
          </p:cNvPicPr>
          <p:nvPr/>
        </p:nvPicPr>
        <p:blipFill>
          <a:blip r:embed="rId3" cstate="print"/>
          <a:srcRect/>
          <a:stretch>
            <a:fillRect/>
          </a:stretch>
        </p:blipFill>
        <p:spPr bwMode="auto">
          <a:xfrm>
            <a:off x="609600" y="1676400"/>
            <a:ext cx="1857375" cy="2057400"/>
          </a:xfrm>
          <a:prstGeom prst="rect">
            <a:avLst/>
          </a:prstGeom>
          <a:noFill/>
          <a:ln w="9525">
            <a:noFill/>
            <a:round/>
            <a:headEnd/>
            <a:tailEnd/>
          </a:ln>
        </p:spPr>
      </p:pic>
      <p:pic>
        <p:nvPicPr>
          <p:cNvPr id="138245" name="Picture 5"/>
          <p:cNvPicPr>
            <a:picLocks noChangeAspect="1" noChangeArrowheads="1"/>
          </p:cNvPicPr>
          <p:nvPr/>
        </p:nvPicPr>
        <p:blipFill>
          <a:blip r:embed="rId4" cstate="print">
            <a:lum contrast="6000"/>
          </a:blip>
          <a:srcRect/>
          <a:stretch>
            <a:fillRect/>
          </a:stretch>
        </p:blipFill>
        <p:spPr bwMode="auto">
          <a:xfrm>
            <a:off x="0" y="274638"/>
            <a:ext cx="9144000" cy="9445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6"/>
          <p:cNvSpPr>
            <a:spLocks noGrp="1" noChangeArrowheads="1"/>
          </p:cNvSpPr>
          <p:nvPr>
            <p:ph type="sldNum" sz="quarter" idx="12"/>
          </p:nvPr>
        </p:nvSpPr>
        <p:spPr>
          <a:noFill/>
        </p:spPr>
        <p:txBody>
          <a:bodyPr/>
          <a:lstStyle/>
          <a:p>
            <a:fld id="{6CDDE6CB-A471-477A-9B4B-99B98A6DFAA2}" type="slidenum">
              <a:rPr lang="en-US" smtClean="0"/>
              <a:pPr/>
              <a:t>62</a:t>
            </a:fld>
            <a:endParaRPr lang="en-US" smtClean="0"/>
          </a:p>
        </p:txBody>
      </p:sp>
      <p:pic>
        <p:nvPicPr>
          <p:cNvPr id="140290" name="Picture 3"/>
          <p:cNvPicPr>
            <a:picLocks noChangeAspect="1" noChangeArrowheads="1"/>
          </p:cNvPicPr>
          <p:nvPr/>
        </p:nvPicPr>
        <p:blipFill>
          <a:blip r:embed="rId3" cstate="print">
            <a:lum contrast="6000"/>
          </a:blip>
          <a:srcRect/>
          <a:stretch>
            <a:fillRect/>
          </a:stretch>
        </p:blipFill>
        <p:spPr bwMode="auto">
          <a:xfrm>
            <a:off x="0" y="0"/>
            <a:ext cx="9144000" cy="1066800"/>
          </a:xfrm>
          <a:prstGeom prst="rect">
            <a:avLst/>
          </a:prstGeom>
          <a:noFill/>
          <a:ln w="9525">
            <a:noFill/>
            <a:round/>
            <a:headEnd/>
            <a:tailEnd/>
          </a:ln>
        </p:spPr>
      </p:pic>
      <p:sp>
        <p:nvSpPr>
          <p:cNvPr id="140291" name="Rectangle 4"/>
          <p:cNvSpPr>
            <a:spLocks noChangeArrowheads="1"/>
          </p:cNvSpPr>
          <p:nvPr/>
        </p:nvSpPr>
        <p:spPr bwMode="auto">
          <a:xfrm>
            <a:off x="381000" y="1128713"/>
            <a:ext cx="8382000" cy="1233487"/>
          </a:xfrm>
          <a:prstGeom prst="rect">
            <a:avLst/>
          </a:prstGeom>
          <a:solidFill>
            <a:schemeClr val="accent1"/>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latin typeface="Calibri" pitchFamily="34" charset="0"/>
              </a:rPr>
              <a:t>NERC TPL-001-1 Standard Update</a:t>
            </a:r>
          </a:p>
        </p:txBody>
      </p:sp>
      <p:sp>
        <p:nvSpPr>
          <p:cNvPr id="140292" name="Rectangle 4"/>
          <p:cNvSpPr txBox="1">
            <a:spLocks noChangeArrowheads="1"/>
          </p:cNvSpPr>
          <p:nvPr/>
        </p:nvSpPr>
        <p:spPr bwMode="auto">
          <a:xfrm>
            <a:off x="457200" y="2584450"/>
            <a:ext cx="7772400" cy="4197350"/>
          </a:xfrm>
          <a:prstGeom prst="rect">
            <a:avLst/>
          </a:prstGeom>
          <a:noFill/>
          <a:ln w="9525">
            <a:noFill/>
            <a:miter lim="800000"/>
            <a:headEnd/>
            <a:tailEnd/>
          </a:ln>
        </p:spPr>
        <p:txBody>
          <a:bodyPr/>
          <a:lstStyle/>
          <a:p>
            <a:pPr marL="1028700" indent="-738188">
              <a:buFont typeface="Wingdings" pitchFamily="2" charset="2"/>
              <a:buChar char="Ø"/>
            </a:pPr>
            <a:r>
              <a:rPr lang="en-US" sz="3200"/>
              <a:t>NERC Standards Development Process requires posting and balloting of new/revised standards by the industry</a:t>
            </a:r>
          </a:p>
          <a:p>
            <a:pPr marL="1028700" indent="-738188">
              <a:buFont typeface="Wingdings" pitchFamily="2" charset="2"/>
              <a:buChar char="Ø"/>
            </a:pPr>
            <a:endParaRPr lang="en-US" sz="3200"/>
          </a:p>
          <a:p>
            <a:pPr marL="1028700" indent="-738188">
              <a:buFont typeface="Wingdings" pitchFamily="2" charset="2"/>
              <a:buChar char="Ø"/>
            </a:pPr>
            <a:r>
              <a:rPr lang="en-US" sz="3200"/>
              <a:t>TPL-001-1 covers the fundamental requirements for long term planning</a:t>
            </a:r>
            <a:endParaRPr lang="en-US" sz="2400"/>
          </a:p>
          <a:p>
            <a:pPr marL="1028700" indent="-738188"/>
            <a:endParaRPr lang="en-US" sz="2400"/>
          </a:p>
          <a:p>
            <a:pPr marL="1028700" indent="-738188">
              <a:buFont typeface="Wingdings" pitchFamily="2" charset="2"/>
              <a:buChar char="Ø"/>
            </a:pPr>
            <a:endParaRPr lang="en-US" sz="24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6"/>
          <p:cNvSpPr>
            <a:spLocks noGrp="1" noChangeArrowheads="1"/>
          </p:cNvSpPr>
          <p:nvPr>
            <p:ph type="sldNum" sz="quarter" idx="12"/>
          </p:nvPr>
        </p:nvSpPr>
        <p:spPr>
          <a:noFill/>
        </p:spPr>
        <p:txBody>
          <a:bodyPr/>
          <a:lstStyle/>
          <a:p>
            <a:fld id="{5E5E265F-F36C-4411-AA8E-D66AD4266120}" type="slidenum">
              <a:rPr lang="en-US" smtClean="0"/>
              <a:pPr/>
              <a:t>63</a:t>
            </a:fld>
            <a:endParaRPr lang="en-US" smtClean="0"/>
          </a:p>
        </p:txBody>
      </p:sp>
      <p:pic>
        <p:nvPicPr>
          <p:cNvPr id="142338" name="Picture 3"/>
          <p:cNvPicPr>
            <a:picLocks noChangeAspect="1" noChangeArrowheads="1"/>
          </p:cNvPicPr>
          <p:nvPr/>
        </p:nvPicPr>
        <p:blipFill>
          <a:blip r:embed="rId3" cstate="print">
            <a:lum contrast="6000"/>
          </a:blip>
          <a:srcRect/>
          <a:stretch>
            <a:fillRect/>
          </a:stretch>
        </p:blipFill>
        <p:spPr bwMode="auto">
          <a:xfrm>
            <a:off x="0" y="0"/>
            <a:ext cx="9144000" cy="1066800"/>
          </a:xfrm>
          <a:prstGeom prst="rect">
            <a:avLst/>
          </a:prstGeom>
          <a:noFill/>
          <a:ln w="9525">
            <a:noFill/>
            <a:round/>
            <a:headEnd/>
            <a:tailEnd/>
          </a:ln>
        </p:spPr>
      </p:pic>
      <p:sp>
        <p:nvSpPr>
          <p:cNvPr id="142339" name="Rectangle 4"/>
          <p:cNvSpPr>
            <a:spLocks noChangeArrowheads="1"/>
          </p:cNvSpPr>
          <p:nvPr/>
        </p:nvSpPr>
        <p:spPr bwMode="auto">
          <a:xfrm>
            <a:off x="381000" y="1128713"/>
            <a:ext cx="8382000" cy="1233487"/>
          </a:xfrm>
          <a:prstGeom prst="rect">
            <a:avLst/>
          </a:prstGeom>
          <a:solidFill>
            <a:schemeClr val="accent1"/>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latin typeface="Calibri" pitchFamily="34" charset="0"/>
              </a:rPr>
              <a:t>NERC TPL-001-1 Standard Update</a:t>
            </a:r>
          </a:p>
        </p:txBody>
      </p:sp>
      <p:sp>
        <p:nvSpPr>
          <p:cNvPr id="142340" name="Rectangle 4"/>
          <p:cNvSpPr txBox="1">
            <a:spLocks noChangeArrowheads="1"/>
          </p:cNvSpPr>
          <p:nvPr/>
        </p:nvSpPr>
        <p:spPr bwMode="auto">
          <a:xfrm>
            <a:off x="0" y="2660650"/>
            <a:ext cx="7772400" cy="4197350"/>
          </a:xfrm>
          <a:prstGeom prst="rect">
            <a:avLst/>
          </a:prstGeom>
          <a:noFill/>
          <a:ln w="9525">
            <a:noFill/>
            <a:miter lim="800000"/>
            <a:headEnd/>
            <a:tailEnd/>
          </a:ln>
        </p:spPr>
        <p:txBody>
          <a:bodyPr/>
          <a:lstStyle/>
          <a:p>
            <a:pPr marL="1028700" algn="ctr">
              <a:buFont typeface="Wingdings" pitchFamily="2" charset="2"/>
              <a:buNone/>
            </a:pPr>
            <a:endParaRPr lang="en-US" sz="3200"/>
          </a:p>
          <a:p>
            <a:pPr marL="1028700" algn="ctr">
              <a:buFont typeface="Wingdings" pitchFamily="2" charset="2"/>
              <a:buNone/>
            </a:pPr>
            <a:r>
              <a:rPr lang="en-US" sz="3600"/>
              <a:t>FAILED BALLOT</a:t>
            </a:r>
          </a:p>
          <a:p>
            <a:pPr marL="1028700" algn="ctr">
              <a:buFont typeface="Wingdings" pitchFamily="2" charset="2"/>
              <a:buChar char="Ø"/>
            </a:pPr>
            <a:endParaRPr lang="en-US" sz="2400"/>
          </a:p>
          <a:p>
            <a:pPr marL="1028700" algn="ctr">
              <a:buFont typeface="Wingdings" pitchFamily="2" charset="2"/>
              <a:buChar char="Ø"/>
            </a:pPr>
            <a:r>
              <a:rPr lang="en-US" sz="2400"/>
              <a:t>  Quorum: 91.38%</a:t>
            </a:r>
          </a:p>
          <a:p>
            <a:pPr marL="1028700" algn="ctr">
              <a:buFont typeface="Wingdings" pitchFamily="2" charset="2"/>
              <a:buChar char="Ø"/>
            </a:pPr>
            <a:endParaRPr lang="en-US" sz="2400"/>
          </a:p>
          <a:p>
            <a:pPr marL="1028700" algn="ctr">
              <a:buFont typeface="Wingdings" pitchFamily="2" charset="2"/>
              <a:buChar char="Ø"/>
            </a:pPr>
            <a:r>
              <a:rPr lang="en-US" sz="2400"/>
              <a:t>  Approval: 35.36%</a:t>
            </a:r>
          </a:p>
          <a:p>
            <a:pPr marL="1028700" algn="ctr"/>
            <a:endParaRPr lang="en-US" sz="2400"/>
          </a:p>
          <a:p>
            <a:pPr marL="1028700" algn="ctr">
              <a:buFont typeface="Wingdings" pitchFamily="2" charset="2"/>
              <a:buChar char="Ø"/>
            </a:pPr>
            <a:endParaRPr lang="en-US" sz="24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6"/>
          <p:cNvSpPr>
            <a:spLocks noGrp="1" noChangeArrowheads="1"/>
          </p:cNvSpPr>
          <p:nvPr>
            <p:ph type="sldNum" sz="quarter" idx="12"/>
          </p:nvPr>
        </p:nvSpPr>
        <p:spPr>
          <a:noFill/>
        </p:spPr>
        <p:txBody>
          <a:bodyPr/>
          <a:lstStyle/>
          <a:p>
            <a:fld id="{1B6530B9-60F3-40CE-9C50-FFDFE0226441}" type="slidenum">
              <a:rPr lang="en-US" smtClean="0"/>
              <a:pPr/>
              <a:t>64</a:t>
            </a:fld>
            <a:endParaRPr lang="en-US" smtClean="0"/>
          </a:p>
        </p:txBody>
      </p:sp>
      <p:pic>
        <p:nvPicPr>
          <p:cNvPr id="144386" name="Picture 3"/>
          <p:cNvPicPr>
            <a:picLocks noChangeAspect="1" noChangeArrowheads="1"/>
          </p:cNvPicPr>
          <p:nvPr/>
        </p:nvPicPr>
        <p:blipFill>
          <a:blip r:embed="rId3" cstate="print">
            <a:lum contrast="6000"/>
          </a:blip>
          <a:srcRect/>
          <a:stretch>
            <a:fillRect/>
          </a:stretch>
        </p:blipFill>
        <p:spPr bwMode="auto">
          <a:xfrm>
            <a:off x="0" y="0"/>
            <a:ext cx="9144000" cy="1066800"/>
          </a:xfrm>
          <a:prstGeom prst="rect">
            <a:avLst/>
          </a:prstGeom>
          <a:noFill/>
          <a:ln w="9525">
            <a:noFill/>
            <a:round/>
            <a:headEnd/>
            <a:tailEnd/>
          </a:ln>
        </p:spPr>
      </p:pic>
      <p:sp>
        <p:nvSpPr>
          <p:cNvPr id="144387" name="Rectangle 4"/>
          <p:cNvSpPr>
            <a:spLocks noChangeArrowheads="1"/>
          </p:cNvSpPr>
          <p:nvPr/>
        </p:nvSpPr>
        <p:spPr bwMode="auto">
          <a:xfrm>
            <a:off x="381000" y="1128713"/>
            <a:ext cx="8382000" cy="1233487"/>
          </a:xfrm>
          <a:prstGeom prst="rect">
            <a:avLst/>
          </a:prstGeom>
          <a:solidFill>
            <a:schemeClr val="accent1"/>
          </a:solidFill>
          <a:ln w="9360">
            <a:solidFill>
              <a:srgbClr val="000000"/>
            </a:solidFill>
            <a:miter lim="800000"/>
            <a:headEnd/>
            <a:tailEnd/>
          </a:ln>
        </p:spPr>
        <p:txBody>
          <a:bodyPr lIns="90000" tIns="46800" rIns="90000" bIns="46800" anchor="ctr"/>
          <a:lstStyle/>
          <a:p>
            <a:pPr marL="568325" indent="-568325" algn="ctr" defTabSz="457200">
              <a:lnSpc>
                <a:spcPct val="90000"/>
              </a:lnSpc>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latin typeface="Calibri" pitchFamily="34" charset="0"/>
              </a:rPr>
              <a:t>NERC TPL-001-1 Standard Update</a:t>
            </a:r>
          </a:p>
        </p:txBody>
      </p:sp>
      <p:sp>
        <p:nvSpPr>
          <p:cNvPr id="144388" name="Rectangle 4"/>
          <p:cNvSpPr txBox="1">
            <a:spLocks noChangeArrowheads="1"/>
          </p:cNvSpPr>
          <p:nvPr/>
        </p:nvSpPr>
        <p:spPr bwMode="auto">
          <a:xfrm>
            <a:off x="457200" y="2584450"/>
            <a:ext cx="7772400" cy="4197350"/>
          </a:xfrm>
          <a:prstGeom prst="rect">
            <a:avLst/>
          </a:prstGeom>
          <a:noFill/>
          <a:ln w="9525">
            <a:noFill/>
            <a:miter lim="800000"/>
            <a:headEnd/>
            <a:tailEnd/>
          </a:ln>
        </p:spPr>
        <p:txBody>
          <a:bodyPr/>
          <a:lstStyle/>
          <a:p>
            <a:pPr>
              <a:buFont typeface="Wingdings" pitchFamily="2" charset="2"/>
              <a:buNone/>
            </a:pPr>
            <a:r>
              <a:rPr lang="en-US" sz="3200"/>
              <a:t>Common comments</a:t>
            </a:r>
          </a:p>
          <a:p>
            <a:pPr lvl="1">
              <a:buFont typeface="Wingdings" pitchFamily="2" charset="2"/>
              <a:buChar char="§"/>
            </a:pPr>
            <a:r>
              <a:rPr lang="en-US" sz="2800"/>
              <a:t>  Implementation Plan timeframe</a:t>
            </a:r>
          </a:p>
          <a:p>
            <a:pPr lvl="1">
              <a:buFont typeface="Wingdings" pitchFamily="2" charset="2"/>
              <a:buChar char="§"/>
            </a:pPr>
            <a:r>
              <a:rPr lang="en-US" sz="2800"/>
              <a:t>  Local Area Load issue</a:t>
            </a:r>
          </a:p>
          <a:p>
            <a:pPr lvl="1">
              <a:buFont typeface="Wingdings" pitchFamily="2" charset="2"/>
              <a:buChar char="§"/>
            </a:pPr>
            <a:r>
              <a:rPr lang="en-US" sz="2800"/>
              <a:t>  Definition of Protection System</a:t>
            </a:r>
          </a:p>
          <a:p>
            <a:pPr lvl="1">
              <a:buFont typeface="Wingdings" pitchFamily="2" charset="2"/>
              <a:buChar char="§"/>
            </a:pPr>
            <a:r>
              <a:rPr lang="en-US" sz="2800"/>
              <a:t>  Year One definition </a:t>
            </a:r>
          </a:p>
          <a:p>
            <a:pPr lvl="1">
              <a:buFont typeface="Wingdings" pitchFamily="2" charset="2"/>
              <a:buChar char="§"/>
            </a:pPr>
            <a:r>
              <a:rPr lang="en-US" sz="2800"/>
              <a:t>  Spare equipment strategy</a:t>
            </a:r>
          </a:p>
          <a:p>
            <a:pPr lvl="1">
              <a:buFont typeface="Wingdings" pitchFamily="2" charset="2"/>
              <a:buChar char="§"/>
            </a:pPr>
            <a:r>
              <a:rPr lang="en-US" sz="2800"/>
              <a:t>  Protection System modeling </a:t>
            </a:r>
          </a:p>
          <a:p>
            <a:pPr lvl="1">
              <a:buFont typeface="Wingdings" pitchFamily="2" charset="2"/>
              <a:buChar char="§"/>
            </a:pPr>
            <a:r>
              <a:rPr lang="en-US" sz="2800"/>
              <a:t>  Number of near-term studies </a:t>
            </a:r>
          </a:p>
          <a:p>
            <a:endParaRPr lang="en-US" sz="2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6"/>
          <p:cNvSpPr>
            <a:spLocks noGrp="1" noChangeArrowheads="1"/>
          </p:cNvSpPr>
          <p:nvPr>
            <p:ph type="sldNum" sz="quarter" idx="12"/>
          </p:nvPr>
        </p:nvSpPr>
        <p:spPr>
          <a:noFill/>
        </p:spPr>
        <p:txBody>
          <a:bodyPr/>
          <a:lstStyle/>
          <a:p>
            <a:fld id="{EB5968EA-996D-4429-A0F9-9F4809924E2D}" type="slidenum">
              <a:rPr lang="en-US" smtClean="0"/>
              <a:pPr/>
              <a:t>65</a:t>
            </a:fld>
            <a:endParaRPr lang="en-US" smtClean="0"/>
          </a:p>
        </p:txBody>
      </p:sp>
      <p:sp>
        <p:nvSpPr>
          <p:cNvPr id="146434" name="Line 101"/>
          <p:cNvSpPr>
            <a:spLocks noChangeShapeType="1"/>
          </p:cNvSpPr>
          <p:nvPr/>
        </p:nvSpPr>
        <p:spPr bwMode="auto">
          <a:xfrm>
            <a:off x="4876800" y="2257425"/>
            <a:ext cx="1588" cy="1473200"/>
          </a:xfrm>
          <a:prstGeom prst="line">
            <a:avLst/>
          </a:prstGeom>
          <a:noFill/>
          <a:ln w="12700">
            <a:solidFill>
              <a:schemeClr val="tx1"/>
            </a:solidFill>
            <a:round/>
            <a:headEnd/>
            <a:tailEnd/>
          </a:ln>
        </p:spPr>
        <p:txBody>
          <a:bodyPr lIns="91437" tIns="45719" rIns="91437" bIns="45719"/>
          <a:lstStyle/>
          <a:p>
            <a:endParaRPr lang="en-US"/>
          </a:p>
        </p:txBody>
      </p:sp>
      <p:sp>
        <p:nvSpPr>
          <p:cNvPr id="146435" name="Rectangle 102"/>
          <p:cNvSpPr>
            <a:spLocks noChangeArrowheads="1"/>
          </p:cNvSpPr>
          <p:nvPr/>
        </p:nvSpPr>
        <p:spPr bwMode="auto">
          <a:xfrm>
            <a:off x="1739900" y="3195638"/>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36" name="Rectangle 103"/>
          <p:cNvSpPr>
            <a:spLocks noChangeArrowheads="1"/>
          </p:cNvSpPr>
          <p:nvPr/>
        </p:nvSpPr>
        <p:spPr bwMode="auto">
          <a:xfrm>
            <a:off x="4383088" y="3197225"/>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37" name="Line 104"/>
          <p:cNvSpPr>
            <a:spLocks noChangeShapeType="1"/>
          </p:cNvSpPr>
          <p:nvPr/>
        </p:nvSpPr>
        <p:spPr bwMode="auto">
          <a:xfrm>
            <a:off x="1473200" y="3297238"/>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6438" name="Line 105"/>
          <p:cNvSpPr>
            <a:spLocks noChangeShapeType="1"/>
          </p:cNvSpPr>
          <p:nvPr/>
        </p:nvSpPr>
        <p:spPr bwMode="auto">
          <a:xfrm>
            <a:off x="4611688" y="3298825"/>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6439" name="Line 106"/>
          <p:cNvSpPr>
            <a:spLocks noChangeShapeType="1"/>
          </p:cNvSpPr>
          <p:nvPr/>
        </p:nvSpPr>
        <p:spPr bwMode="auto">
          <a:xfrm>
            <a:off x="1955800" y="3297238"/>
            <a:ext cx="2425700" cy="0"/>
          </a:xfrm>
          <a:prstGeom prst="line">
            <a:avLst/>
          </a:prstGeom>
          <a:noFill/>
          <a:ln w="12700">
            <a:solidFill>
              <a:schemeClr val="tx1"/>
            </a:solidFill>
            <a:round/>
            <a:headEnd/>
            <a:tailEnd/>
          </a:ln>
        </p:spPr>
        <p:txBody>
          <a:bodyPr lIns="91437" tIns="45719" rIns="91437" bIns="45719"/>
          <a:lstStyle/>
          <a:p>
            <a:endParaRPr lang="en-US"/>
          </a:p>
        </p:txBody>
      </p:sp>
      <p:sp>
        <p:nvSpPr>
          <p:cNvPr id="146440" name="Line 107"/>
          <p:cNvSpPr>
            <a:spLocks noChangeShapeType="1"/>
          </p:cNvSpPr>
          <p:nvPr/>
        </p:nvSpPr>
        <p:spPr bwMode="auto">
          <a:xfrm>
            <a:off x="2279650" y="3297238"/>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6441" name="Line 108"/>
          <p:cNvSpPr>
            <a:spLocks noChangeShapeType="1"/>
          </p:cNvSpPr>
          <p:nvPr/>
        </p:nvSpPr>
        <p:spPr bwMode="auto">
          <a:xfrm flipV="1">
            <a:off x="3149600" y="2973388"/>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6442" name="Line 114"/>
          <p:cNvSpPr>
            <a:spLocks noChangeShapeType="1"/>
          </p:cNvSpPr>
          <p:nvPr/>
        </p:nvSpPr>
        <p:spPr bwMode="auto">
          <a:xfrm>
            <a:off x="2832100" y="3602038"/>
            <a:ext cx="0" cy="304800"/>
          </a:xfrm>
          <a:prstGeom prst="line">
            <a:avLst/>
          </a:prstGeom>
          <a:noFill/>
          <a:ln w="12700">
            <a:solidFill>
              <a:schemeClr val="tx1"/>
            </a:solidFill>
            <a:round/>
            <a:headEnd/>
            <a:tailEnd/>
          </a:ln>
        </p:spPr>
        <p:txBody>
          <a:bodyPr lIns="91437" tIns="45719" rIns="91437" bIns="45719"/>
          <a:lstStyle/>
          <a:p>
            <a:endParaRPr lang="en-US"/>
          </a:p>
        </p:txBody>
      </p:sp>
      <p:grpSp>
        <p:nvGrpSpPr>
          <p:cNvPr id="146443" name="Group 119"/>
          <p:cNvGrpSpPr>
            <a:grpSpLocks/>
          </p:cNvGrpSpPr>
          <p:nvPr/>
        </p:nvGrpSpPr>
        <p:grpSpPr bwMode="auto">
          <a:xfrm>
            <a:off x="2698750" y="3895725"/>
            <a:ext cx="273050" cy="95250"/>
            <a:chOff x="2952" y="3705"/>
            <a:chExt cx="290" cy="103"/>
          </a:xfrm>
        </p:grpSpPr>
        <p:sp>
          <p:nvSpPr>
            <p:cNvPr id="146589" name="Line 115"/>
            <p:cNvSpPr>
              <a:spLocks noChangeShapeType="1"/>
            </p:cNvSpPr>
            <p:nvPr/>
          </p:nvSpPr>
          <p:spPr bwMode="auto">
            <a:xfrm>
              <a:off x="2952" y="3712"/>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6590" name="Line 116"/>
            <p:cNvSpPr>
              <a:spLocks noChangeShapeType="1"/>
            </p:cNvSpPr>
            <p:nvPr/>
          </p:nvSpPr>
          <p:spPr bwMode="auto">
            <a:xfrm flipV="1">
              <a:off x="3025" y="3705"/>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6591" name="Line 117"/>
            <p:cNvSpPr>
              <a:spLocks noChangeShapeType="1"/>
            </p:cNvSpPr>
            <p:nvPr/>
          </p:nvSpPr>
          <p:spPr bwMode="auto">
            <a:xfrm>
              <a:off x="3097" y="3709"/>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6592" name="Line 118"/>
            <p:cNvSpPr>
              <a:spLocks noChangeShapeType="1"/>
            </p:cNvSpPr>
            <p:nvPr/>
          </p:nvSpPr>
          <p:spPr bwMode="auto">
            <a:xfrm flipV="1">
              <a:off x="3170" y="3706"/>
              <a:ext cx="72" cy="96"/>
            </a:xfrm>
            <a:prstGeom prst="line">
              <a:avLst/>
            </a:prstGeom>
            <a:noFill/>
            <a:ln w="12700">
              <a:solidFill>
                <a:schemeClr val="tx1"/>
              </a:solidFill>
              <a:round/>
              <a:headEnd/>
              <a:tailEnd/>
            </a:ln>
          </p:spPr>
          <p:txBody>
            <a:bodyPr lIns="91437" tIns="45719" rIns="91437" bIns="45719"/>
            <a:lstStyle/>
            <a:p>
              <a:endParaRPr lang="en-US"/>
            </a:p>
          </p:txBody>
        </p:sp>
      </p:grpSp>
      <p:grpSp>
        <p:nvGrpSpPr>
          <p:cNvPr id="146444" name="Group 120"/>
          <p:cNvGrpSpPr>
            <a:grpSpLocks/>
          </p:cNvGrpSpPr>
          <p:nvPr/>
        </p:nvGrpSpPr>
        <p:grpSpPr bwMode="auto">
          <a:xfrm rot="10800000">
            <a:off x="2703513" y="4033838"/>
            <a:ext cx="273050" cy="96837"/>
            <a:chOff x="2952" y="3705"/>
            <a:chExt cx="290" cy="103"/>
          </a:xfrm>
        </p:grpSpPr>
        <p:sp>
          <p:nvSpPr>
            <p:cNvPr id="146585" name="Line 121"/>
            <p:cNvSpPr>
              <a:spLocks noChangeShapeType="1"/>
            </p:cNvSpPr>
            <p:nvPr/>
          </p:nvSpPr>
          <p:spPr bwMode="auto">
            <a:xfrm>
              <a:off x="2952" y="3712"/>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6586" name="Line 122"/>
            <p:cNvSpPr>
              <a:spLocks noChangeShapeType="1"/>
            </p:cNvSpPr>
            <p:nvPr/>
          </p:nvSpPr>
          <p:spPr bwMode="auto">
            <a:xfrm flipV="1">
              <a:off x="3025" y="3705"/>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6587" name="Line 123"/>
            <p:cNvSpPr>
              <a:spLocks noChangeShapeType="1"/>
            </p:cNvSpPr>
            <p:nvPr/>
          </p:nvSpPr>
          <p:spPr bwMode="auto">
            <a:xfrm>
              <a:off x="3097" y="3709"/>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6588" name="Line 124"/>
            <p:cNvSpPr>
              <a:spLocks noChangeShapeType="1"/>
            </p:cNvSpPr>
            <p:nvPr/>
          </p:nvSpPr>
          <p:spPr bwMode="auto">
            <a:xfrm flipV="1">
              <a:off x="3170" y="3706"/>
              <a:ext cx="72" cy="96"/>
            </a:xfrm>
            <a:prstGeom prst="line">
              <a:avLst/>
            </a:prstGeom>
            <a:noFill/>
            <a:ln w="6350">
              <a:solidFill>
                <a:srgbClr val="339966"/>
              </a:solidFill>
              <a:round/>
              <a:headEnd/>
              <a:tailEnd/>
            </a:ln>
          </p:spPr>
          <p:txBody>
            <a:bodyPr lIns="91437" tIns="45719" rIns="91437" bIns="45719"/>
            <a:lstStyle/>
            <a:p>
              <a:endParaRPr lang="en-US"/>
            </a:p>
          </p:txBody>
        </p:sp>
      </p:grpSp>
      <p:sp>
        <p:nvSpPr>
          <p:cNvPr id="146445" name="Line 125"/>
          <p:cNvSpPr>
            <a:spLocks noChangeShapeType="1"/>
          </p:cNvSpPr>
          <p:nvPr/>
        </p:nvSpPr>
        <p:spPr bwMode="auto">
          <a:xfrm>
            <a:off x="2838450" y="4137025"/>
            <a:ext cx="0" cy="144463"/>
          </a:xfrm>
          <a:prstGeom prst="line">
            <a:avLst/>
          </a:prstGeom>
          <a:noFill/>
          <a:ln w="6350">
            <a:solidFill>
              <a:srgbClr val="339966"/>
            </a:solidFill>
            <a:round/>
            <a:headEnd/>
            <a:tailEnd/>
          </a:ln>
        </p:spPr>
        <p:txBody>
          <a:bodyPr lIns="91437" tIns="45719" rIns="91437" bIns="45719"/>
          <a:lstStyle/>
          <a:p>
            <a:endParaRPr lang="en-US"/>
          </a:p>
        </p:txBody>
      </p:sp>
      <p:sp>
        <p:nvSpPr>
          <p:cNvPr id="146446" name="Rectangle 127"/>
          <p:cNvSpPr>
            <a:spLocks noChangeArrowheads="1"/>
          </p:cNvSpPr>
          <p:nvPr/>
        </p:nvSpPr>
        <p:spPr bwMode="auto">
          <a:xfrm>
            <a:off x="2784475" y="3503613"/>
            <a:ext cx="95250" cy="9525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47" name="Line 128"/>
          <p:cNvSpPr>
            <a:spLocks noChangeShapeType="1"/>
          </p:cNvSpPr>
          <p:nvPr/>
        </p:nvSpPr>
        <p:spPr bwMode="auto">
          <a:xfrm>
            <a:off x="2832100" y="3290888"/>
            <a:ext cx="0" cy="209550"/>
          </a:xfrm>
          <a:prstGeom prst="line">
            <a:avLst/>
          </a:prstGeom>
          <a:noFill/>
          <a:ln w="12700">
            <a:solidFill>
              <a:schemeClr val="tx1"/>
            </a:solidFill>
            <a:round/>
            <a:headEnd/>
            <a:tailEnd/>
          </a:ln>
        </p:spPr>
        <p:txBody>
          <a:bodyPr lIns="91437" tIns="45719" rIns="91437" bIns="45719"/>
          <a:lstStyle/>
          <a:p>
            <a:endParaRPr lang="en-US"/>
          </a:p>
        </p:txBody>
      </p:sp>
      <p:sp>
        <p:nvSpPr>
          <p:cNvPr id="146448" name="Line 129"/>
          <p:cNvSpPr>
            <a:spLocks noChangeShapeType="1"/>
          </p:cNvSpPr>
          <p:nvPr/>
        </p:nvSpPr>
        <p:spPr bwMode="auto">
          <a:xfrm>
            <a:off x="2495550" y="4287838"/>
            <a:ext cx="692150" cy="0"/>
          </a:xfrm>
          <a:prstGeom prst="line">
            <a:avLst/>
          </a:prstGeom>
          <a:noFill/>
          <a:ln w="6350">
            <a:solidFill>
              <a:srgbClr val="339966"/>
            </a:solidFill>
            <a:round/>
            <a:headEnd/>
            <a:tailEnd/>
          </a:ln>
        </p:spPr>
        <p:txBody>
          <a:bodyPr lIns="91437" tIns="45719" rIns="91437" bIns="45719"/>
          <a:lstStyle/>
          <a:p>
            <a:endParaRPr lang="en-US"/>
          </a:p>
        </p:txBody>
      </p:sp>
      <p:sp>
        <p:nvSpPr>
          <p:cNvPr id="146449" name="Rectangle 183"/>
          <p:cNvSpPr>
            <a:spLocks noChangeArrowheads="1"/>
          </p:cNvSpPr>
          <p:nvPr/>
        </p:nvSpPr>
        <p:spPr bwMode="auto">
          <a:xfrm>
            <a:off x="5145088" y="3197225"/>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50" name="Rectangle 184"/>
          <p:cNvSpPr>
            <a:spLocks noChangeArrowheads="1"/>
          </p:cNvSpPr>
          <p:nvPr/>
        </p:nvSpPr>
        <p:spPr bwMode="auto">
          <a:xfrm>
            <a:off x="7038975" y="3198813"/>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51" name="Line 185"/>
          <p:cNvSpPr>
            <a:spLocks noChangeShapeType="1"/>
          </p:cNvSpPr>
          <p:nvPr/>
        </p:nvSpPr>
        <p:spPr bwMode="auto">
          <a:xfrm>
            <a:off x="4878388" y="3298825"/>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6452" name="Line 186"/>
          <p:cNvSpPr>
            <a:spLocks noChangeShapeType="1"/>
          </p:cNvSpPr>
          <p:nvPr/>
        </p:nvSpPr>
        <p:spPr bwMode="auto">
          <a:xfrm>
            <a:off x="7267575" y="3300413"/>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6453" name="Line 187"/>
          <p:cNvSpPr>
            <a:spLocks noChangeShapeType="1"/>
          </p:cNvSpPr>
          <p:nvPr/>
        </p:nvSpPr>
        <p:spPr bwMode="auto">
          <a:xfrm>
            <a:off x="5360988" y="3298825"/>
            <a:ext cx="1676400" cy="0"/>
          </a:xfrm>
          <a:prstGeom prst="line">
            <a:avLst/>
          </a:prstGeom>
          <a:noFill/>
          <a:ln w="12700">
            <a:solidFill>
              <a:schemeClr val="tx1"/>
            </a:solidFill>
            <a:round/>
            <a:headEnd/>
            <a:tailEnd/>
          </a:ln>
        </p:spPr>
        <p:txBody>
          <a:bodyPr lIns="91437" tIns="45719" rIns="91437" bIns="45719"/>
          <a:lstStyle/>
          <a:p>
            <a:endParaRPr lang="en-US"/>
          </a:p>
        </p:txBody>
      </p:sp>
      <p:sp>
        <p:nvSpPr>
          <p:cNvPr id="146454" name="Line 188"/>
          <p:cNvSpPr>
            <a:spLocks noChangeShapeType="1"/>
          </p:cNvSpPr>
          <p:nvPr/>
        </p:nvSpPr>
        <p:spPr bwMode="auto">
          <a:xfrm>
            <a:off x="5945188" y="3603625"/>
            <a:ext cx="0" cy="304800"/>
          </a:xfrm>
          <a:prstGeom prst="line">
            <a:avLst/>
          </a:prstGeom>
          <a:noFill/>
          <a:ln w="12700">
            <a:solidFill>
              <a:schemeClr val="tx1"/>
            </a:solidFill>
            <a:round/>
            <a:headEnd/>
            <a:tailEnd/>
          </a:ln>
        </p:spPr>
        <p:txBody>
          <a:bodyPr lIns="91437" tIns="45719" rIns="91437" bIns="45719"/>
          <a:lstStyle/>
          <a:p>
            <a:endParaRPr lang="en-US"/>
          </a:p>
        </p:txBody>
      </p:sp>
      <p:grpSp>
        <p:nvGrpSpPr>
          <p:cNvPr id="146455" name="Group 190"/>
          <p:cNvGrpSpPr>
            <a:grpSpLocks/>
          </p:cNvGrpSpPr>
          <p:nvPr/>
        </p:nvGrpSpPr>
        <p:grpSpPr bwMode="auto">
          <a:xfrm>
            <a:off x="5811838" y="3897313"/>
            <a:ext cx="273050" cy="95250"/>
            <a:chOff x="2952" y="3705"/>
            <a:chExt cx="290" cy="103"/>
          </a:xfrm>
        </p:grpSpPr>
        <p:sp>
          <p:nvSpPr>
            <p:cNvPr id="146581" name="Line 191"/>
            <p:cNvSpPr>
              <a:spLocks noChangeShapeType="1"/>
            </p:cNvSpPr>
            <p:nvPr/>
          </p:nvSpPr>
          <p:spPr bwMode="auto">
            <a:xfrm>
              <a:off x="2952" y="3712"/>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6582" name="Line 192"/>
            <p:cNvSpPr>
              <a:spLocks noChangeShapeType="1"/>
            </p:cNvSpPr>
            <p:nvPr/>
          </p:nvSpPr>
          <p:spPr bwMode="auto">
            <a:xfrm flipV="1">
              <a:off x="3025" y="3705"/>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6583" name="Line 193"/>
            <p:cNvSpPr>
              <a:spLocks noChangeShapeType="1"/>
            </p:cNvSpPr>
            <p:nvPr/>
          </p:nvSpPr>
          <p:spPr bwMode="auto">
            <a:xfrm>
              <a:off x="3097" y="3709"/>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6584" name="Line 194"/>
            <p:cNvSpPr>
              <a:spLocks noChangeShapeType="1"/>
            </p:cNvSpPr>
            <p:nvPr/>
          </p:nvSpPr>
          <p:spPr bwMode="auto">
            <a:xfrm flipV="1">
              <a:off x="3170" y="3706"/>
              <a:ext cx="72" cy="96"/>
            </a:xfrm>
            <a:prstGeom prst="line">
              <a:avLst/>
            </a:prstGeom>
            <a:noFill/>
            <a:ln w="12700">
              <a:solidFill>
                <a:schemeClr val="tx1"/>
              </a:solidFill>
              <a:round/>
              <a:headEnd/>
              <a:tailEnd/>
            </a:ln>
          </p:spPr>
          <p:txBody>
            <a:bodyPr lIns="91437" tIns="45719" rIns="91437" bIns="45719"/>
            <a:lstStyle/>
            <a:p>
              <a:endParaRPr lang="en-US"/>
            </a:p>
          </p:txBody>
        </p:sp>
      </p:grpSp>
      <p:grpSp>
        <p:nvGrpSpPr>
          <p:cNvPr id="146456" name="Group 195"/>
          <p:cNvGrpSpPr>
            <a:grpSpLocks/>
          </p:cNvGrpSpPr>
          <p:nvPr/>
        </p:nvGrpSpPr>
        <p:grpSpPr bwMode="auto">
          <a:xfrm rot="10800000">
            <a:off x="5816600" y="4035425"/>
            <a:ext cx="273050" cy="96838"/>
            <a:chOff x="2952" y="3705"/>
            <a:chExt cx="290" cy="103"/>
          </a:xfrm>
        </p:grpSpPr>
        <p:sp>
          <p:nvSpPr>
            <p:cNvPr id="146577" name="Line 196"/>
            <p:cNvSpPr>
              <a:spLocks noChangeShapeType="1"/>
            </p:cNvSpPr>
            <p:nvPr/>
          </p:nvSpPr>
          <p:spPr bwMode="auto">
            <a:xfrm>
              <a:off x="2952" y="3712"/>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6578" name="Line 197"/>
            <p:cNvSpPr>
              <a:spLocks noChangeShapeType="1"/>
            </p:cNvSpPr>
            <p:nvPr/>
          </p:nvSpPr>
          <p:spPr bwMode="auto">
            <a:xfrm flipV="1">
              <a:off x="3025" y="3705"/>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6579" name="Line 198"/>
            <p:cNvSpPr>
              <a:spLocks noChangeShapeType="1"/>
            </p:cNvSpPr>
            <p:nvPr/>
          </p:nvSpPr>
          <p:spPr bwMode="auto">
            <a:xfrm>
              <a:off x="3097" y="3709"/>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6580" name="Line 199"/>
            <p:cNvSpPr>
              <a:spLocks noChangeShapeType="1"/>
            </p:cNvSpPr>
            <p:nvPr/>
          </p:nvSpPr>
          <p:spPr bwMode="auto">
            <a:xfrm flipV="1">
              <a:off x="3170" y="3706"/>
              <a:ext cx="72" cy="96"/>
            </a:xfrm>
            <a:prstGeom prst="line">
              <a:avLst/>
            </a:prstGeom>
            <a:noFill/>
            <a:ln w="6350">
              <a:solidFill>
                <a:srgbClr val="339966"/>
              </a:solidFill>
              <a:round/>
              <a:headEnd/>
              <a:tailEnd/>
            </a:ln>
          </p:spPr>
          <p:txBody>
            <a:bodyPr lIns="91437" tIns="45719" rIns="91437" bIns="45719"/>
            <a:lstStyle/>
            <a:p>
              <a:endParaRPr lang="en-US"/>
            </a:p>
          </p:txBody>
        </p:sp>
      </p:grpSp>
      <p:sp>
        <p:nvSpPr>
          <p:cNvPr id="146457" name="Line 200"/>
          <p:cNvSpPr>
            <a:spLocks noChangeShapeType="1"/>
          </p:cNvSpPr>
          <p:nvPr/>
        </p:nvSpPr>
        <p:spPr bwMode="auto">
          <a:xfrm>
            <a:off x="5951538" y="4138613"/>
            <a:ext cx="0" cy="144462"/>
          </a:xfrm>
          <a:prstGeom prst="line">
            <a:avLst/>
          </a:prstGeom>
          <a:noFill/>
          <a:ln w="6350">
            <a:solidFill>
              <a:schemeClr val="tx2"/>
            </a:solidFill>
            <a:round/>
            <a:headEnd/>
            <a:tailEnd/>
          </a:ln>
        </p:spPr>
        <p:txBody>
          <a:bodyPr lIns="91437" tIns="45719" rIns="91437" bIns="45719"/>
          <a:lstStyle/>
          <a:p>
            <a:endParaRPr lang="en-US"/>
          </a:p>
        </p:txBody>
      </p:sp>
      <p:sp>
        <p:nvSpPr>
          <p:cNvPr id="146458" name="Rectangle 201"/>
          <p:cNvSpPr>
            <a:spLocks noChangeArrowheads="1"/>
          </p:cNvSpPr>
          <p:nvPr/>
        </p:nvSpPr>
        <p:spPr bwMode="auto">
          <a:xfrm>
            <a:off x="5897563" y="3505200"/>
            <a:ext cx="95250" cy="9525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59" name="Line 202"/>
          <p:cNvSpPr>
            <a:spLocks noChangeShapeType="1"/>
          </p:cNvSpPr>
          <p:nvPr/>
        </p:nvSpPr>
        <p:spPr bwMode="auto">
          <a:xfrm>
            <a:off x="5945188" y="3292475"/>
            <a:ext cx="0" cy="209550"/>
          </a:xfrm>
          <a:prstGeom prst="line">
            <a:avLst/>
          </a:prstGeom>
          <a:noFill/>
          <a:ln w="12700">
            <a:solidFill>
              <a:schemeClr val="tx1"/>
            </a:solidFill>
            <a:round/>
            <a:headEnd/>
            <a:tailEnd/>
          </a:ln>
        </p:spPr>
        <p:txBody>
          <a:bodyPr lIns="91437" tIns="45719" rIns="91437" bIns="45719"/>
          <a:lstStyle/>
          <a:p>
            <a:endParaRPr lang="en-US"/>
          </a:p>
        </p:txBody>
      </p:sp>
      <p:sp>
        <p:nvSpPr>
          <p:cNvPr id="146460" name="Line 203"/>
          <p:cNvSpPr>
            <a:spLocks noChangeShapeType="1"/>
          </p:cNvSpPr>
          <p:nvPr/>
        </p:nvSpPr>
        <p:spPr bwMode="auto">
          <a:xfrm>
            <a:off x="5608638" y="4289425"/>
            <a:ext cx="692150" cy="0"/>
          </a:xfrm>
          <a:prstGeom prst="line">
            <a:avLst/>
          </a:prstGeom>
          <a:noFill/>
          <a:ln w="6350">
            <a:solidFill>
              <a:srgbClr val="339966"/>
            </a:solidFill>
            <a:round/>
            <a:headEnd/>
            <a:tailEnd/>
          </a:ln>
        </p:spPr>
        <p:txBody>
          <a:bodyPr lIns="91437" tIns="45719" rIns="91437" bIns="45719"/>
          <a:lstStyle/>
          <a:p>
            <a:endParaRPr lang="en-US"/>
          </a:p>
        </p:txBody>
      </p:sp>
      <p:grpSp>
        <p:nvGrpSpPr>
          <p:cNvPr id="146461" name="Group 211"/>
          <p:cNvGrpSpPr>
            <a:grpSpLocks/>
          </p:cNvGrpSpPr>
          <p:nvPr/>
        </p:nvGrpSpPr>
        <p:grpSpPr bwMode="auto">
          <a:xfrm>
            <a:off x="5600700" y="4070350"/>
            <a:ext cx="95250" cy="215900"/>
            <a:chOff x="1643" y="4024"/>
            <a:chExt cx="60" cy="136"/>
          </a:xfrm>
        </p:grpSpPr>
        <p:sp>
          <p:nvSpPr>
            <p:cNvPr id="146574" name="Rectangle 212"/>
            <p:cNvSpPr>
              <a:spLocks noChangeArrowheads="1"/>
            </p:cNvSpPr>
            <p:nvPr/>
          </p:nvSpPr>
          <p:spPr bwMode="auto">
            <a:xfrm>
              <a:off x="1643" y="4071"/>
              <a:ext cx="60" cy="60"/>
            </a:xfrm>
            <a:prstGeom prst="rect">
              <a:avLst/>
            </a:prstGeom>
            <a:solidFill>
              <a:srgbClr val="FFFFFF"/>
            </a:solidFill>
            <a:ln w="6350" algn="ctr">
              <a:solidFill>
                <a:srgbClr val="339966"/>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575" name="Line 213"/>
            <p:cNvSpPr>
              <a:spLocks noChangeShapeType="1"/>
            </p:cNvSpPr>
            <p:nvPr/>
          </p:nvSpPr>
          <p:spPr bwMode="auto">
            <a:xfrm flipV="1">
              <a:off x="1674" y="4024"/>
              <a:ext cx="0" cy="44"/>
            </a:xfrm>
            <a:prstGeom prst="line">
              <a:avLst/>
            </a:prstGeom>
            <a:noFill/>
            <a:ln w="6350">
              <a:solidFill>
                <a:srgbClr val="339966"/>
              </a:solidFill>
              <a:round/>
              <a:headEnd/>
              <a:tailEnd/>
            </a:ln>
          </p:spPr>
          <p:txBody>
            <a:bodyPr lIns="91437" tIns="45719" rIns="91437" bIns="45719"/>
            <a:lstStyle/>
            <a:p>
              <a:endParaRPr lang="en-US"/>
            </a:p>
          </p:txBody>
        </p:sp>
        <p:sp>
          <p:nvSpPr>
            <p:cNvPr id="146576" name="Line 214"/>
            <p:cNvSpPr>
              <a:spLocks noChangeShapeType="1"/>
            </p:cNvSpPr>
            <p:nvPr/>
          </p:nvSpPr>
          <p:spPr bwMode="auto">
            <a:xfrm>
              <a:off x="1674" y="4132"/>
              <a:ext cx="0" cy="28"/>
            </a:xfrm>
            <a:prstGeom prst="line">
              <a:avLst/>
            </a:prstGeom>
            <a:noFill/>
            <a:ln w="6350">
              <a:solidFill>
                <a:srgbClr val="339966"/>
              </a:solidFill>
              <a:round/>
              <a:headEnd/>
              <a:tailEnd/>
            </a:ln>
          </p:spPr>
          <p:txBody>
            <a:bodyPr lIns="91437" tIns="45719" rIns="91437" bIns="45719"/>
            <a:lstStyle/>
            <a:p>
              <a:endParaRPr lang="en-US"/>
            </a:p>
          </p:txBody>
        </p:sp>
      </p:grpSp>
      <p:grpSp>
        <p:nvGrpSpPr>
          <p:cNvPr id="146462" name="Group 215"/>
          <p:cNvGrpSpPr>
            <a:grpSpLocks/>
          </p:cNvGrpSpPr>
          <p:nvPr/>
        </p:nvGrpSpPr>
        <p:grpSpPr bwMode="auto">
          <a:xfrm>
            <a:off x="3090863" y="4075113"/>
            <a:ext cx="95250" cy="215900"/>
            <a:chOff x="1643" y="4024"/>
            <a:chExt cx="60" cy="136"/>
          </a:xfrm>
        </p:grpSpPr>
        <p:sp>
          <p:nvSpPr>
            <p:cNvPr id="146571" name="Rectangle 216"/>
            <p:cNvSpPr>
              <a:spLocks noChangeArrowheads="1"/>
            </p:cNvSpPr>
            <p:nvPr/>
          </p:nvSpPr>
          <p:spPr bwMode="auto">
            <a:xfrm>
              <a:off x="1643" y="4071"/>
              <a:ext cx="60" cy="60"/>
            </a:xfrm>
            <a:prstGeom prst="rect">
              <a:avLst/>
            </a:prstGeom>
            <a:solidFill>
              <a:srgbClr val="FFFFFF"/>
            </a:solidFill>
            <a:ln w="6350" algn="ctr">
              <a:solidFill>
                <a:srgbClr val="339966"/>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572" name="Line 217"/>
            <p:cNvSpPr>
              <a:spLocks noChangeShapeType="1"/>
            </p:cNvSpPr>
            <p:nvPr/>
          </p:nvSpPr>
          <p:spPr bwMode="auto">
            <a:xfrm flipV="1">
              <a:off x="1674" y="4024"/>
              <a:ext cx="0" cy="44"/>
            </a:xfrm>
            <a:prstGeom prst="line">
              <a:avLst/>
            </a:prstGeom>
            <a:noFill/>
            <a:ln w="6350">
              <a:solidFill>
                <a:srgbClr val="339966"/>
              </a:solidFill>
              <a:round/>
              <a:headEnd/>
              <a:tailEnd/>
            </a:ln>
          </p:spPr>
          <p:txBody>
            <a:bodyPr lIns="91437" tIns="45719" rIns="91437" bIns="45719"/>
            <a:lstStyle/>
            <a:p>
              <a:endParaRPr lang="en-US"/>
            </a:p>
          </p:txBody>
        </p:sp>
        <p:sp>
          <p:nvSpPr>
            <p:cNvPr id="146573" name="Line 218"/>
            <p:cNvSpPr>
              <a:spLocks noChangeShapeType="1"/>
            </p:cNvSpPr>
            <p:nvPr/>
          </p:nvSpPr>
          <p:spPr bwMode="auto">
            <a:xfrm>
              <a:off x="1674" y="4132"/>
              <a:ext cx="0" cy="28"/>
            </a:xfrm>
            <a:prstGeom prst="line">
              <a:avLst/>
            </a:prstGeom>
            <a:noFill/>
            <a:ln w="6350">
              <a:solidFill>
                <a:srgbClr val="339966"/>
              </a:solidFill>
              <a:round/>
              <a:headEnd/>
              <a:tailEnd/>
            </a:ln>
          </p:spPr>
          <p:txBody>
            <a:bodyPr lIns="91437" tIns="45719" rIns="91437" bIns="45719"/>
            <a:lstStyle/>
            <a:p>
              <a:endParaRPr lang="en-US"/>
            </a:p>
          </p:txBody>
        </p:sp>
      </p:grpSp>
      <p:sp>
        <p:nvSpPr>
          <p:cNvPr id="146463" name="Line 219"/>
          <p:cNvSpPr>
            <a:spLocks noChangeShapeType="1"/>
          </p:cNvSpPr>
          <p:nvPr/>
        </p:nvSpPr>
        <p:spPr bwMode="auto">
          <a:xfrm>
            <a:off x="3136900" y="4071938"/>
            <a:ext cx="2511425" cy="0"/>
          </a:xfrm>
          <a:prstGeom prst="line">
            <a:avLst/>
          </a:prstGeom>
          <a:noFill/>
          <a:ln w="6350">
            <a:solidFill>
              <a:srgbClr val="339966"/>
            </a:solidFill>
            <a:round/>
            <a:headEnd/>
            <a:tailEnd/>
          </a:ln>
        </p:spPr>
        <p:txBody>
          <a:bodyPr lIns="91437" tIns="45719" rIns="91437" bIns="45719"/>
          <a:lstStyle/>
          <a:p>
            <a:endParaRPr lang="en-US"/>
          </a:p>
        </p:txBody>
      </p:sp>
      <p:sp>
        <p:nvSpPr>
          <p:cNvPr id="146464" name="Line 221"/>
          <p:cNvSpPr>
            <a:spLocks noChangeShapeType="1"/>
          </p:cNvSpPr>
          <p:nvPr/>
        </p:nvSpPr>
        <p:spPr bwMode="auto">
          <a:xfrm>
            <a:off x="7543800" y="2803525"/>
            <a:ext cx="1588" cy="977900"/>
          </a:xfrm>
          <a:prstGeom prst="line">
            <a:avLst/>
          </a:prstGeom>
          <a:noFill/>
          <a:ln w="12700">
            <a:solidFill>
              <a:schemeClr val="tx1"/>
            </a:solidFill>
            <a:round/>
            <a:headEnd/>
            <a:tailEnd/>
          </a:ln>
        </p:spPr>
        <p:txBody>
          <a:bodyPr lIns="91437" tIns="45719" rIns="91437" bIns="45719"/>
          <a:lstStyle/>
          <a:p>
            <a:endParaRPr lang="en-US"/>
          </a:p>
        </p:txBody>
      </p:sp>
      <p:sp>
        <p:nvSpPr>
          <p:cNvPr id="146465" name="Line 222"/>
          <p:cNvSpPr>
            <a:spLocks noChangeShapeType="1"/>
          </p:cNvSpPr>
          <p:nvPr/>
        </p:nvSpPr>
        <p:spPr bwMode="auto">
          <a:xfrm flipV="1">
            <a:off x="2552700" y="3919538"/>
            <a:ext cx="0" cy="368300"/>
          </a:xfrm>
          <a:prstGeom prst="line">
            <a:avLst/>
          </a:prstGeom>
          <a:noFill/>
          <a:ln w="6350">
            <a:solidFill>
              <a:srgbClr val="339966"/>
            </a:solidFill>
            <a:round/>
            <a:headEnd/>
            <a:tailEnd type="triangle" w="med" len="med"/>
          </a:ln>
        </p:spPr>
        <p:txBody>
          <a:bodyPr lIns="91437" tIns="45719" rIns="91437" bIns="45719"/>
          <a:lstStyle/>
          <a:p>
            <a:endParaRPr lang="en-US"/>
          </a:p>
        </p:txBody>
      </p:sp>
      <p:sp>
        <p:nvSpPr>
          <p:cNvPr id="146466" name="Line 223"/>
          <p:cNvSpPr>
            <a:spLocks noChangeShapeType="1"/>
          </p:cNvSpPr>
          <p:nvPr/>
        </p:nvSpPr>
        <p:spPr bwMode="auto">
          <a:xfrm>
            <a:off x="3843338" y="3311525"/>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6467" name="Rectangle 183"/>
          <p:cNvSpPr>
            <a:spLocks noChangeArrowheads="1"/>
          </p:cNvSpPr>
          <p:nvPr/>
        </p:nvSpPr>
        <p:spPr bwMode="auto">
          <a:xfrm>
            <a:off x="5154613" y="2409825"/>
            <a:ext cx="215900" cy="228600"/>
          </a:xfrm>
          <a:prstGeom prst="rect">
            <a:avLst/>
          </a:prstGeom>
          <a:solidFill>
            <a:srgbClr val="FFFFFF"/>
          </a:solidFill>
          <a:ln w="25400" algn="ctr">
            <a:solidFill>
              <a:srgbClr val="0000FF"/>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68" name="Rectangle 184"/>
          <p:cNvSpPr>
            <a:spLocks noChangeArrowheads="1"/>
          </p:cNvSpPr>
          <p:nvPr/>
        </p:nvSpPr>
        <p:spPr bwMode="auto">
          <a:xfrm>
            <a:off x="7677150" y="1738313"/>
            <a:ext cx="215900" cy="228600"/>
          </a:xfrm>
          <a:prstGeom prst="rect">
            <a:avLst/>
          </a:prstGeom>
          <a:solidFill>
            <a:srgbClr val="FFFFFF"/>
          </a:solidFill>
          <a:ln w="12700" algn="ctr">
            <a:solidFill>
              <a:srgbClr val="FF0000"/>
            </a:solidFill>
            <a:prstDash val="sysDot"/>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69" name="Line 185"/>
          <p:cNvSpPr>
            <a:spLocks noChangeShapeType="1"/>
          </p:cNvSpPr>
          <p:nvPr/>
        </p:nvSpPr>
        <p:spPr bwMode="auto">
          <a:xfrm>
            <a:off x="4887913" y="2511425"/>
            <a:ext cx="266700" cy="0"/>
          </a:xfrm>
          <a:prstGeom prst="line">
            <a:avLst/>
          </a:prstGeom>
          <a:noFill/>
          <a:ln w="25400">
            <a:solidFill>
              <a:srgbClr val="0000FF"/>
            </a:solidFill>
            <a:round/>
            <a:headEnd/>
            <a:tailEnd/>
          </a:ln>
        </p:spPr>
        <p:txBody>
          <a:bodyPr lIns="91437" tIns="45719" rIns="91437" bIns="45719"/>
          <a:lstStyle/>
          <a:p>
            <a:endParaRPr lang="en-US"/>
          </a:p>
        </p:txBody>
      </p:sp>
      <p:sp>
        <p:nvSpPr>
          <p:cNvPr id="146470" name="Rectangle 184"/>
          <p:cNvSpPr>
            <a:spLocks noChangeArrowheads="1"/>
          </p:cNvSpPr>
          <p:nvPr/>
        </p:nvSpPr>
        <p:spPr bwMode="auto">
          <a:xfrm>
            <a:off x="6140450" y="2411413"/>
            <a:ext cx="215900" cy="228600"/>
          </a:xfrm>
          <a:prstGeom prst="rect">
            <a:avLst/>
          </a:prstGeom>
          <a:solidFill>
            <a:srgbClr val="FFFFFF"/>
          </a:solidFill>
          <a:ln w="25400" algn="ctr">
            <a:solidFill>
              <a:srgbClr val="0000FF"/>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71" name="Line 185"/>
          <p:cNvSpPr>
            <a:spLocks noChangeShapeType="1"/>
          </p:cNvSpPr>
          <p:nvPr/>
        </p:nvSpPr>
        <p:spPr bwMode="auto">
          <a:xfrm>
            <a:off x="6367463" y="2517775"/>
            <a:ext cx="266700" cy="0"/>
          </a:xfrm>
          <a:prstGeom prst="line">
            <a:avLst/>
          </a:prstGeom>
          <a:noFill/>
          <a:ln w="25400">
            <a:solidFill>
              <a:srgbClr val="0000FF"/>
            </a:solidFill>
            <a:round/>
            <a:headEnd/>
            <a:tailEnd/>
          </a:ln>
        </p:spPr>
        <p:txBody>
          <a:bodyPr lIns="91437" tIns="45719" rIns="91437" bIns="45719"/>
          <a:lstStyle/>
          <a:p>
            <a:endParaRPr lang="en-US"/>
          </a:p>
        </p:txBody>
      </p:sp>
      <p:sp>
        <p:nvSpPr>
          <p:cNvPr id="146472" name="Line 63"/>
          <p:cNvSpPr>
            <a:spLocks noChangeShapeType="1"/>
          </p:cNvSpPr>
          <p:nvPr/>
        </p:nvSpPr>
        <p:spPr bwMode="auto">
          <a:xfrm>
            <a:off x="6635750" y="2244725"/>
            <a:ext cx="0" cy="527050"/>
          </a:xfrm>
          <a:prstGeom prst="line">
            <a:avLst/>
          </a:prstGeom>
          <a:noFill/>
          <a:ln w="25400">
            <a:solidFill>
              <a:srgbClr val="0000FF"/>
            </a:solidFill>
            <a:round/>
            <a:headEnd/>
            <a:tailEnd/>
          </a:ln>
        </p:spPr>
        <p:txBody>
          <a:bodyPr/>
          <a:lstStyle/>
          <a:p>
            <a:endParaRPr lang="en-US"/>
          </a:p>
        </p:txBody>
      </p:sp>
      <p:sp>
        <p:nvSpPr>
          <p:cNvPr id="146473" name="Line 64"/>
          <p:cNvSpPr>
            <a:spLocks noChangeShapeType="1"/>
          </p:cNvSpPr>
          <p:nvPr/>
        </p:nvSpPr>
        <p:spPr bwMode="auto">
          <a:xfrm>
            <a:off x="7785100" y="1571625"/>
            <a:ext cx="0" cy="171450"/>
          </a:xfrm>
          <a:prstGeom prst="line">
            <a:avLst/>
          </a:prstGeom>
          <a:noFill/>
          <a:ln w="12700">
            <a:solidFill>
              <a:schemeClr val="tx1"/>
            </a:solidFill>
            <a:round/>
            <a:headEnd/>
            <a:tailEnd/>
          </a:ln>
        </p:spPr>
        <p:txBody>
          <a:bodyPr/>
          <a:lstStyle/>
          <a:p>
            <a:endParaRPr lang="en-US"/>
          </a:p>
        </p:txBody>
      </p:sp>
      <p:sp>
        <p:nvSpPr>
          <p:cNvPr id="146474" name="Line 185"/>
          <p:cNvSpPr>
            <a:spLocks noChangeShapeType="1"/>
          </p:cNvSpPr>
          <p:nvPr/>
        </p:nvSpPr>
        <p:spPr bwMode="auto">
          <a:xfrm>
            <a:off x="6640513" y="2517775"/>
            <a:ext cx="266700" cy="0"/>
          </a:xfrm>
          <a:prstGeom prst="line">
            <a:avLst/>
          </a:prstGeom>
          <a:noFill/>
          <a:ln w="25400">
            <a:solidFill>
              <a:srgbClr val="0000FF"/>
            </a:solidFill>
            <a:round/>
            <a:headEnd/>
            <a:tailEnd/>
          </a:ln>
        </p:spPr>
        <p:txBody>
          <a:bodyPr lIns="91437" tIns="45719" rIns="91437" bIns="45719"/>
          <a:lstStyle/>
          <a:p>
            <a:endParaRPr lang="en-US"/>
          </a:p>
        </p:txBody>
      </p:sp>
      <p:sp>
        <p:nvSpPr>
          <p:cNvPr id="146475" name="Rectangle 184"/>
          <p:cNvSpPr>
            <a:spLocks noChangeArrowheads="1"/>
          </p:cNvSpPr>
          <p:nvPr/>
        </p:nvSpPr>
        <p:spPr bwMode="auto">
          <a:xfrm>
            <a:off x="6921500" y="2405063"/>
            <a:ext cx="215900" cy="228600"/>
          </a:xfrm>
          <a:prstGeom prst="rect">
            <a:avLst/>
          </a:prstGeom>
          <a:solidFill>
            <a:srgbClr val="FFFFFF"/>
          </a:solidFill>
          <a:ln w="12700" algn="ctr">
            <a:solidFill>
              <a:srgbClr val="FF0000"/>
            </a:solidFill>
            <a:prstDash val="sysDot"/>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76" name="Line 67"/>
          <p:cNvSpPr>
            <a:spLocks noChangeShapeType="1"/>
          </p:cNvSpPr>
          <p:nvPr/>
        </p:nvSpPr>
        <p:spPr bwMode="auto">
          <a:xfrm>
            <a:off x="7134225" y="2524125"/>
            <a:ext cx="638175" cy="0"/>
          </a:xfrm>
          <a:prstGeom prst="line">
            <a:avLst/>
          </a:prstGeom>
          <a:noFill/>
          <a:ln w="9525">
            <a:solidFill>
              <a:srgbClr val="FF0000"/>
            </a:solidFill>
            <a:prstDash val="dash"/>
            <a:round/>
            <a:headEnd/>
            <a:tailEnd/>
          </a:ln>
        </p:spPr>
        <p:txBody>
          <a:bodyPr/>
          <a:lstStyle/>
          <a:p>
            <a:endParaRPr lang="en-US"/>
          </a:p>
        </p:txBody>
      </p:sp>
      <p:sp>
        <p:nvSpPr>
          <p:cNvPr id="146477" name="Line 68"/>
          <p:cNvSpPr>
            <a:spLocks noChangeShapeType="1"/>
          </p:cNvSpPr>
          <p:nvPr/>
        </p:nvSpPr>
        <p:spPr bwMode="auto">
          <a:xfrm flipV="1">
            <a:off x="7781925" y="1971675"/>
            <a:ext cx="0" cy="552450"/>
          </a:xfrm>
          <a:prstGeom prst="line">
            <a:avLst/>
          </a:prstGeom>
          <a:noFill/>
          <a:ln w="9525">
            <a:solidFill>
              <a:srgbClr val="FF0000"/>
            </a:solidFill>
            <a:prstDash val="dash"/>
            <a:round/>
            <a:headEnd/>
            <a:tailEnd/>
          </a:ln>
        </p:spPr>
        <p:txBody>
          <a:bodyPr/>
          <a:lstStyle/>
          <a:p>
            <a:endParaRPr lang="en-US"/>
          </a:p>
        </p:txBody>
      </p:sp>
      <p:sp>
        <p:nvSpPr>
          <p:cNvPr id="146478" name="Line 69"/>
          <p:cNvSpPr>
            <a:spLocks noChangeShapeType="1"/>
          </p:cNvSpPr>
          <p:nvPr/>
        </p:nvSpPr>
        <p:spPr bwMode="auto">
          <a:xfrm>
            <a:off x="5362575" y="2524125"/>
            <a:ext cx="771525" cy="0"/>
          </a:xfrm>
          <a:prstGeom prst="line">
            <a:avLst/>
          </a:prstGeom>
          <a:noFill/>
          <a:ln w="25400">
            <a:solidFill>
              <a:srgbClr val="0000FF"/>
            </a:solidFill>
            <a:round/>
            <a:headEnd/>
            <a:tailEnd/>
          </a:ln>
        </p:spPr>
        <p:txBody>
          <a:bodyPr/>
          <a:lstStyle/>
          <a:p>
            <a:endParaRPr lang="en-US"/>
          </a:p>
        </p:txBody>
      </p:sp>
      <p:sp>
        <p:nvSpPr>
          <p:cNvPr id="146479" name="Line 107"/>
          <p:cNvSpPr>
            <a:spLocks noChangeShapeType="1"/>
          </p:cNvSpPr>
          <p:nvPr/>
        </p:nvSpPr>
        <p:spPr bwMode="auto">
          <a:xfrm>
            <a:off x="5603875" y="2525713"/>
            <a:ext cx="0" cy="323850"/>
          </a:xfrm>
          <a:prstGeom prst="line">
            <a:avLst/>
          </a:prstGeom>
          <a:noFill/>
          <a:ln w="25400">
            <a:solidFill>
              <a:srgbClr val="0000FF"/>
            </a:solidFill>
            <a:round/>
            <a:headEnd type="oval" w="sm" len="sm"/>
            <a:tailEnd type="triangle" w="med" len="med"/>
          </a:ln>
        </p:spPr>
        <p:txBody>
          <a:bodyPr lIns="91437" tIns="45719" rIns="91437" bIns="45719"/>
          <a:lstStyle/>
          <a:p>
            <a:endParaRPr lang="en-US"/>
          </a:p>
        </p:txBody>
      </p:sp>
      <p:sp>
        <p:nvSpPr>
          <p:cNvPr id="146480" name="Line 107"/>
          <p:cNvSpPr>
            <a:spLocks noChangeShapeType="1"/>
          </p:cNvSpPr>
          <p:nvPr/>
        </p:nvSpPr>
        <p:spPr bwMode="auto">
          <a:xfrm>
            <a:off x="5946775" y="2525713"/>
            <a:ext cx="0" cy="323850"/>
          </a:xfrm>
          <a:prstGeom prst="line">
            <a:avLst/>
          </a:prstGeom>
          <a:noFill/>
          <a:ln w="25400">
            <a:solidFill>
              <a:srgbClr val="0000FF"/>
            </a:solidFill>
            <a:round/>
            <a:headEnd type="oval" w="sm" len="sm"/>
            <a:tailEnd type="triangle" w="med" len="med"/>
          </a:ln>
        </p:spPr>
        <p:txBody>
          <a:bodyPr lIns="91437" tIns="45719" rIns="91437" bIns="45719"/>
          <a:lstStyle/>
          <a:p>
            <a:endParaRPr lang="en-US"/>
          </a:p>
        </p:txBody>
      </p:sp>
      <p:sp>
        <p:nvSpPr>
          <p:cNvPr id="146481" name="Rectangle 102"/>
          <p:cNvSpPr>
            <a:spLocks noChangeArrowheads="1"/>
          </p:cNvSpPr>
          <p:nvPr/>
        </p:nvSpPr>
        <p:spPr bwMode="auto">
          <a:xfrm>
            <a:off x="1720850" y="2414588"/>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82" name="Line 104"/>
          <p:cNvSpPr>
            <a:spLocks noChangeShapeType="1"/>
          </p:cNvSpPr>
          <p:nvPr/>
        </p:nvSpPr>
        <p:spPr bwMode="auto">
          <a:xfrm>
            <a:off x="1454150" y="2516188"/>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6483" name="Rectangle 103"/>
          <p:cNvSpPr>
            <a:spLocks noChangeArrowheads="1"/>
          </p:cNvSpPr>
          <p:nvPr/>
        </p:nvSpPr>
        <p:spPr bwMode="auto">
          <a:xfrm>
            <a:off x="4402138" y="2406650"/>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84" name="Line 105"/>
          <p:cNvSpPr>
            <a:spLocks noChangeShapeType="1"/>
          </p:cNvSpPr>
          <p:nvPr/>
        </p:nvSpPr>
        <p:spPr bwMode="auto">
          <a:xfrm>
            <a:off x="4630738" y="2508250"/>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6485" name="Line 76"/>
          <p:cNvSpPr>
            <a:spLocks noChangeShapeType="1"/>
          </p:cNvSpPr>
          <p:nvPr/>
        </p:nvSpPr>
        <p:spPr bwMode="auto">
          <a:xfrm>
            <a:off x="1933575" y="2514600"/>
            <a:ext cx="2466975" cy="0"/>
          </a:xfrm>
          <a:prstGeom prst="line">
            <a:avLst/>
          </a:prstGeom>
          <a:noFill/>
          <a:ln w="9525">
            <a:solidFill>
              <a:schemeClr val="tx1"/>
            </a:solidFill>
            <a:round/>
            <a:headEnd/>
            <a:tailEnd/>
          </a:ln>
        </p:spPr>
        <p:txBody>
          <a:bodyPr/>
          <a:lstStyle/>
          <a:p>
            <a:endParaRPr lang="en-US"/>
          </a:p>
        </p:txBody>
      </p:sp>
      <p:sp>
        <p:nvSpPr>
          <p:cNvPr id="146486" name="Line 254"/>
          <p:cNvSpPr>
            <a:spLocks noChangeShapeType="1"/>
          </p:cNvSpPr>
          <p:nvPr/>
        </p:nvSpPr>
        <p:spPr bwMode="auto">
          <a:xfrm>
            <a:off x="1193800" y="3308350"/>
            <a:ext cx="266700" cy="1588"/>
          </a:xfrm>
          <a:prstGeom prst="line">
            <a:avLst/>
          </a:prstGeom>
          <a:noFill/>
          <a:ln w="12700">
            <a:solidFill>
              <a:schemeClr val="tx1"/>
            </a:solidFill>
            <a:round/>
            <a:headEnd/>
            <a:tailEnd/>
          </a:ln>
        </p:spPr>
        <p:txBody>
          <a:bodyPr lIns="91437" tIns="45719" rIns="91437" bIns="45719"/>
          <a:lstStyle/>
          <a:p>
            <a:endParaRPr lang="en-US"/>
          </a:p>
        </p:txBody>
      </p:sp>
      <p:sp>
        <p:nvSpPr>
          <p:cNvPr id="146487" name="Line 78"/>
          <p:cNvSpPr>
            <a:spLocks noChangeShapeType="1"/>
          </p:cNvSpPr>
          <p:nvPr/>
        </p:nvSpPr>
        <p:spPr bwMode="auto">
          <a:xfrm>
            <a:off x="7791450" y="2247900"/>
            <a:ext cx="352425" cy="0"/>
          </a:xfrm>
          <a:prstGeom prst="line">
            <a:avLst/>
          </a:prstGeom>
          <a:noFill/>
          <a:ln w="9525">
            <a:solidFill>
              <a:srgbClr val="FF0000"/>
            </a:solidFill>
            <a:prstDash val="sysDot"/>
            <a:round/>
            <a:headEnd type="oval" w="sm" len="sm"/>
            <a:tailEnd type="triangle" w="med" len="med"/>
          </a:ln>
        </p:spPr>
        <p:txBody>
          <a:bodyPr/>
          <a:lstStyle/>
          <a:p>
            <a:endParaRPr lang="en-US"/>
          </a:p>
        </p:txBody>
      </p:sp>
      <p:sp>
        <p:nvSpPr>
          <p:cNvPr id="146488" name="Line 222"/>
          <p:cNvSpPr>
            <a:spLocks noChangeShapeType="1"/>
          </p:cNvSpPr>
          <p:nvPr/>
        </p:nvSpPr>
        <p:spPr bwMode="auto">
          <a:xfrm flipV="1">
            <a:off x="6267450" y="3910013"/>
            <a:ext cx="0" cy="368300"/>
          </a:xfrm>
          <a:prstGeom prst="line">
            <a:avLst/>
          </a:prstGeom>
          <a:noFill/>
          <a:ln w="6350">
            <a:solidFill>
              <a:srgbClr val="339966"/>
            </a:solidFill>
            <a:round/>
            <a:headEnd/>
            <a:tailEnd type="triangle" w="med" len="med"/>
          </a:ln>
        </p:spPr>
        <p:txBody>
          <a:bodyPr lIns="91437" tIns="45719" rIns="91437" bIns="45719"/>
          <a:lstStyle/>
          <a:p>
            <a:endParaRPr lang="en-US"/>
          </a:p>
        </p:txBody>
      </p:sp>
      <p:grpSp>
        <p:nvGrpSpPr>
          <p:cNvPr id="146489" name="Group 252"/>
          <p:cNvGrpSpPr>
            <a:grpSpLocks/>
          </p:cNvGrpSpPr>
          <p:nvPr/>
        </p:nvGrpSpPr>
        <p:grpSpPr bwMode="auto">
          <a:xfrm>
            <a:off x="7556500" y="2749550"/>
            <a:ext cx="482600" cy="228600"/>
            <a:chOff x="397" y="3841"/>
            <a:chExt cx="304" cy="144"/>
          </a:xfrm>
        </p:grpSpPr>
        <p:sp>
          <p:nvSpPr>
            <p:cNvPr id="146569" name="Rectangle 253"/>
            <p:cNvSpPr>
              <a:spLocks noChangeArrowheads="1"/>
            </p:cNvSpPr>
            <p:nvPr/>
          </p:nvSpPr>
          <p:spPr bwMode="auto">
            <a:xfrm>
              <a:off x="565" y="3841"/>
              <a:ext cx="136" cy="144"/>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570" name="Line 254"/>
            <p:cNvSpPr>
              <a:spLocks noChangeShapeType="1"/>
            </p:cNvSpPr>
            <p:nvPr/>
          </p:nvSpPr>
          <p:spPr bwMode="auto">
            <a:xfrm>
              <a:off x="397" y="3905"/>
              <a:ext cx="168" cy="1"/>
            </a:xfrm>
            <a:prstGeom prst="line">
              <a:avLst/>
            </a:prstGeom>
            <a:noFill/>
            <a:ln w="12700">
              <a:solidFill>
                <a:schemeClr val="tx1"/>
              </a:solidFill>
              <a:round/>
              <a:headEnd/>
              <a:tailEnd/>
            </a:ln>
          </p:spPr>
          <p:txBody>
            <a:bodyPr lIns="91437" tIns="45719" rIns="91437" bIns="45719"/>
            <a:lstStyle/>
            <a:p>
              <a:endParaRPr lang="en-US"/>
            </a:p>
          </p:txBody>
        </p:sp>
      </p:grpSp>
      <p:sp>
        <p:nvSpPr>
          <p:cNvPr id="146490" name="Rectangle 184"/>
          <p:cNvSpPr>
            <a:spLocks noChangeArrowheads="1"/>
          </p:cNvSpPr>
          <p:nvPr/>
        </p:nvSpPr>
        <p:spPr bwMode="auto">
          <a:xfrm>
            <a:off x="8639175" y="1747838"/>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491" name="Line 84"/>
          <p:cNvSpPr>
            <a:spLocks noChangeShapeType="1"/>
          </p:cNvSpPr>
          <p:nvPr/>
        </p:nvSpPr>
        <p:spPr bwMode="auto">
          <a:xfrm>
            <a:off x="8747125" y="1581150"/>
            <a:ext cx="0" cy="171450"/>
          </a:xfrm>
          <a:prstGeom prst="line">
            <a:avLst/>
          </a:prstGeom>
          <a:noFill/>
          <a:ln w="12700">
            <a:solidFill>
              <a:schemeClr val="tx1"/>
            </a:solidFill>
            <a:round/>
            <a:headEnd/>
            <a:tailEnd/>
          </a:ln>
        </p:spPr>
        <p:txBody>
          <a:bodyPr/>
          <a:lstStyle/>
          <a:p>
            <a:endParaRPr lang="en-US"/>
          </a:p>
        </p:txBody>
      </p:sp>
      <p:sp>
        <p:nvSpPr>
          <p:cNvPr id="146492" name="Line 85"/>
          <p:cNvSpPr>
            <a:spLocks noChangeShapeType="1"/>
          </p:cNvSpPr>
          <p:nvPr/>
        </p:nvSpPr>
        <p:spPr bwMode="auto">
          <a:xfrm>
            <a:off x="8039100" y="2857500"/>
            <a:ext cx="714375" cy="0"/>
          </a:xfrm>
          <a:prstGeom prst="line">
            <a:avLst/>
          </a:prstGeom>
          <a:noFill/>
          <a:ln w="9525">
            <a:solidFill>
              <a:schemeClr val="tx1"/>
            </a:solidFill>
            <a:round/>
            <a:headEnd/>
            <a:tailEnd/>
          </a:ln>
        </p:spPr>
        <p:txBody>
          <a:bodyPr/>
          <a:lstStyle/>
          <a:p>
            <a:endParaRPr lang="en-US"/>
          </a:p>
        </p:txBody>
      </p:sp>
      <p:sp>
        <p:nvSpPr>
          <p:cNvPr id="146493" name="Line 86"/>
          <p:cNvSpPr>
            <a:spLocks noChangeShapeType="1"/>
          </p:cNvSpPr>
          <p:nvPr/>
        </p:nvSpPr>
        <p:spPr bwMode="auto">
          <a:xfrm>
            <a:off x="8753475" y="1981200"/>
            <a:ext cx="0" cy="876300"/>
          </a:xfrm>
          <a:prstGeom prst="line">
            <a:avLst/>
          </a:prstGeom>
          <a:noFill/>
          <a:ln w="9525">
            <a:solidFill>
              <a:schemeClr val="tx1"/>
            </a:solidFill>
            <a:round/>
            <a:headEnd/>
            <a:tailEnd/>
          </a:ln>
        </p:spPr>
        <p:txBody>
          <a:bodyPr/>
          <a:lstStyle/>
          <a:p>
            <a:endParaRPr lang="en-US"/>
          </a:p>
        </p:txBody>
      </p:sp>
      <p:sp>
        <p:nvSpPr>
          <p:cNvPr id="146494" name="Line 108"/>
          <p:cNvSpPr>
            <a:spLocks noChangeShapeType="1"/>
          </p:cNvSpPr>
          <p:nvPr/>
        </p:nvSpPr>
        <p:spPr bwMode="auto">
          <a:xfrm flipV="1">
            <a:off x="7331075" y="2192338"/>
            <a:ext cx="0" cy="323850"/>
          </a:xfrm>
          <a:prstGeom prst="line">
            <a:avLst/>
          </a:prstGeom>
          <a:noFill/>
          <a:ln w="12700">
            <a:solidFill>
              <a:srgbClr val="FF0000"/>
            </a:solidFill>
            <a:prstDash val="sysDot"/>
            <a:round/>
            <a:headEnd type="oval" w="sm" len="sm"/>
            <a:tailEnd type="triangle" w="med" len="med"/>
          </a:ln>
        </p:spPr>
        <p:txBody>
          <a:bodyPr lIns="91437" tIns="45719" rIns="91437" bIns="45719"/>
          <a:lstStyle/>
          <a:p>
            <a:endParaRPr lang="en-US"/>
          </a:p>
        </p:txBody>
      </p:sp>
      <p:sp>
        <p:nvSpPr>
          <p:cNvPr id="146495" name="AutoShape 88"/>
          <p:cNvSpPr>
            <a:spLocks noChangeArrowheads="1"/>
          </p:cNvSpPr>
          <p:nvPr/>
        </p:nvSpPr>
        <p:spPr bwMode="auto">
          <a:xfrm>
            <a:off x="7448550" y="2228850"/>
            <a:ext cx="266700" cy="476250"/>
          </a:xfrm>
          <a:prstGeom prst="lightningBolt">
            <a:avLst/>
          </a:prstGeom>
          <a:solidFill>
            <a:srgbClr val="FF0000"/>
          </a:solidFill>
          <a:ln w="9525">
            <a:solidFill>
              <a:schemeClr val="tx1"/>
            </a:solidFill>
            <a:miter lim="800000"/>
            <a:headEnd/>
            <a:tailEnd/>
          </a:ln>
        </p:spPr>
        <p:txBody>
          <a:bodyPr wrap="none" anchor="ctr"/>
          <a:lstStyle/>
          <a:p>
            <a:endParaRPr lang="en-US"/>
          </a:p>
        </p:txBody>
      </p:sp>
      <p:sp>
        <p:nvSpPr>
          <p:cNvPr id="146496" name="Line 100"/>
          <p:cNvSpPr>
            <a:spLocks noChangeShapeType="1"/>
          </p:cNvSpPr>
          <p:nvPr/>
        </p:nvSpPr>
        <p:spPr bwMode="auto">
          <a:xfrm>
            <a:off x="1428750" y="1695450"/>
            <a:ext cx="31750" cy="2008188"/>
          </a:xfrm>
          <a:prstGeom prst="line">
            <a:avLst/>
          </a:prstGeom>
          <a:noFill/>
          <a:ln w="12700">
            <a:solidFill>
              <a:schemeClr val="tx1"/>
            </a:solidFill>
            <a:round/>
            <a:headEnd/>
            <a:tailEnd/>
          </a:ln>
        </p:spPr>
        <p:txBody>
          <a:bodyPr lIns="91437" tIns="45719" rIns="91437" bIns="45719"/>
          <a:lstStyle/>
          <a:p>
            <a:endParaRPr lang="en-US"/>
          </a:p>
        </p:txBody>
      </p:sp>
      <p:grpSp>
        <p:nvGrpSpPr>
          <p:cNvPr id="146497" name="Group 252"/>
          <p:cNvGrpSpPr>
            <a:grpSpLocks/>
          </p:cNvGrpSpPr>
          <p:nvPr/>
        </p:nvGrpSpPr>
        <p:grpSpPr bwMode="auto">
          <a:xfrm>
            <a:off x="7546975" y="3625850"/>
            <a:ext cx="482600" cy="228600"/>
            <a:chOff x="397" y="3841"/>
            <a:chExt cx="304" cy="144"/>
          </a:xfrm>
        </p:grpSpPr>
        <p:sp>
          <p:nvSpPr>
            <p:cNvPr id="146567" name="Rectangle 253"/>
            <p:cNvSpPr>
              <a:spLocks noChangeArrowheads="1"/>
            </p:cNvSpPr>
            <p:nvPr/>
          </p:nvSpPr>
          <p:spPr bwMode="auto">
            <a:xfrm>
              <a:off x="565" y="3841"/>
              <a:ext cx="136" cy="144"/>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568" name="Line 254"/>
            <p:cNvSpPr>
              <a:spLocks noChangeShapeType="1"/>
            </p:cNvSpPr>
            <p:nvPr/>
          </p:nvSpPr>
          <p:spPr bwMode="auto">
            <a:xfrm>
              <a:off x="397" y="3905"/>
              <a:ext cx="168" cy="1"/>
            </a:xfrm>
            <a:prstGeom prst="line">
              <a:avLst/>
            </a:prstGeom>
            <a:noFill/>
            <a:ln w="12700">
              <a:solidFill>
                <a:schemeClr val="tx1"/>
              </a:solidFill>
              <a:round/>
              <a:headEnd/>
              <a:tailEnd/>
            </a:ln>
          </p:spPr>
          <p:txBody>
            <a:bodyPr lIns="91437" tIns="45719" rIns="91437" bIns="45719"/>
            <a:lstStyle/>
            <a:p>
              <a:endParaRPr lang="en-US"/>
            </a:p>
          </p:txBody>
        </p:sp>
      </p:grpSp>
      <p:sp>
        <p:nvSpPr>
          <p:cNvPr id="146498" name="Line 255"/>
          <p:cNvSpPr>
            <a:spLocks noChangeShapeType="1"/>
          </p:cNvSpPr>
          <p:nvPr/>
        </p:nvSpPr>
        <p:spPr bwMode="auto">
          <a:xfrm rot="10800000" flipH="1">
            <a:off x="8037513" y="3729038"/>
            <a:ext cx="431800" cy="0"/>
          </a:xfrm>
          <a:prstGeom prst="line">
            <a:avLst/>
          </a:prstGeom>
          <a:noFill/>
          <a:ln w="12700">
            <a:solidFill>
              <a:schemeClr val="tx1"/>
            </a:solidFill>
            <a:round/>
            <a:headEnd/>
            <a:tailEnd/>
          </a:ln>
        </p:spPr>
        <p:txBody>
          <a:bodyPr lIns="91437" tIns="45719" rIns="91437" bIns="45719"/>
          <a:lstStyle/>
          <a:p>
            <a:endParaRPr lang="en-US"/>
          </a:p>
        </p:txBody>
      </p:sp>
      <p:sp>
        <p:nvSpPr>
          <p:cNvPr id="146499" name="Line 94"/>
          <p:cNvSpPr>
            <a:spLocks noChangeShapeType="1"/>
          </p:cNvSpPr>
          <p:nvPr/>
        </p:nvSpPr>
        <p:spPr bwMode="auto">
          <a:xfrm>
            <a:off x="8467725" y="3724275"/>
            <a:ext cx="0" cy="1238250"/>
          </a:xfrm>
          <a:prstGeom prst="line">
            <a:avLst/>
          </a:prstGeom>
          <a:noFill/>
          <a:ln w="9525">
            <a:solidFill>
              <a:schemeClr val="tx1"/>
            </a:solidFill>
            <a:round/>
            <a:headEnd/>
            <a:tailEnd/>
          </a:ln>
        </p:spPr>
        <p:txBody>
          <a:bodyPr/>
          <a:lstStyle/>
          <a:p>
            <a:endParaRPr lang="en-US"/>
          </a:p>
        </p:txBody>
      </p:sp>
      <p:sp>
        <p:nvSpPr>
          <p:cNvPr id="146500" name="Line 107"/>
          <p:cNvSpPr>
            <a:spLocks noChangeShapeType="1"/>
          </p:cNvSpPr>
          <p:nvPr/>
        </p:nvSpPr>
        <p:spPr bwMode="auto">
          <a:xfrm>
            <a:off x="8470900" y="4992688"/>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6501" name="Rectangle 253"/>
          <p:cNvSpPr>
            <a:spLocks noChangeArrowheads="1"/>
          </p:cNvSpPr>
          <p:nvPr/>
        </p:nvSpPr>
        <p:spPr bwMode="auto">
          <a:xfrm>
            <a:off x="955675" y="3206750"/>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502" name="Line 254"/>
          <p:cNvSpPr>
            <a:spLocks noChangeShapeType="1"/>
          </p:cNvSpPr>
          <p:nvPr/>
        </p:nvSpPr>
        <p:spPr bwMode="auto">
          <a:xfrm>
            <a:off x="698500" y="3298825"/>
            <a:ext cx="266700" cy="1588"/>
          </a:xfrm>
          <a:prstGeom prst="line">
            <a:avLst/>
          </a:prstGeom>
          <a:noFill/>
          <a:ln w="12700">
            <a:solidFill>
              <a:schemeClr val="tx1"/>
            </a:solidFill>
            <a:round/>
            <a:headEnd/>
            <a:tailEnd/>
          </a:ln>
        </p:spPr>
        <p:txBody>
          <a:bodyPr lIns="91437" tIns="45719" rIns="91437" bIns="45719"/>
          <a:lstStyle/>
          <a:p>
            <a:endParaRPr lang="en-US"/>
          </a:p>
        </p:txBody>
      </p:sp>
      <p:sp>
        <p:nvSpPr>
          <p:cNvPr id="146503" name="Line 98"/>
          <p:cNvSpPr>
            <a:spLocks noChangeShapeType="1"/>
          </p:cNvSpPr>
          <p:nvPr/>
        </p:nvSpPr>
        <p:spPr bwMode="auto">
          <a:xfrm>
            <a:off x="704850" y="3305175"/>
            <a:ext cx="0" cy="1238250"/>
          </a:xfrm>
          <a:prstGeom prst="line">
            <a:avLst/>
          </a:prstGeom>
          <a:noFill/>
          <a:ln w="9525">
            <a:solidFill>
              <a:schemeClr val="tx1"/>
            </a:solidFill>
            <a:round/>
            <a:headEnd/>
            <a:tailEnd/>
          </a:ln>
        </p:spPr>
        <p:txBody>
          <a:bodyPr/>
          <a:lstStyle/>
          <a:p>
            <a:endParaRPr lang="en-US"/>
          </a:p>
        </p:txBody>
      </p:sp>
      <p:sp>
        <p:nvSpPr>
          <p:cNvPr id="146504" name="Line 107"/>
          <p:cNvSpPr>
            <a:spLocks noChangeShapeType="1"/>
          </p:cNvSpPr>
          <p:nvPr/>
        </p:nvSpPr>
        <p:spPr bwMode="auto">
          <a:xfrm>
            <a:off x="708025" y="4564063"/>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6505" name="Line 254"/>
          <p:cNvSpPr>
            <a:spLocks noChangeShapeType="1"/>
          </p:cNvSpPr>
          <p:nvPr/>
        </p:nvSpPr>
        <p:spPr bwMode="auto">
          <a:xfrm>
            <a:off x="1193800" y="3308350"/>
            <a:ext cx="266700" cy="1588"/>
          </a:xfrm>
          <a:prstGeom prst="line">
            <a:avLst/>
          </a:prstGeom>
          <a:noFill/>
          <a:ln w="12700">
            <a:solidFill>
              <a:schemeClr val="tx1"/>
            </a:solidFill>
            <a:round/>
            <a:headEnd/>
            <a:tailEnd/>
          </a:ln>
        </p:spPr>
        <p:txBody>
          <a:bodyPr lIns="91437" tIns="45719" rIns="91437" bIns="45719"/>
          <a:lstStyle/>
          <a:p>
            <a:endParaRPr lang="en-US"/>
          </a:p>
        </p:txBody>
      </p:sp>
      <p:sp>
        <p:nvSpPr>
          <p:cNvPr id="146506" name="Rectangle 102"/>
          <p:cNvSpPr>
            <a:spLocks noChangeArrowheads="1"/>
          </p:cNvSpPr>
          <p:nvPr/>
        </p:nvSpPr>
        <p:spPr bwMode="auto">
          <a:xfrm>
            <a:off x="1692275" y="1766888"/>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507" name="Line 104"/>
          <p:cNvSpPr>
            <a:spLocks noChangeShapeType="1"/>
          </p:cNvSpPr>
          <p:nvPr/>
        </p:nvSpPr>
        <p:spPr bwMode="auto">
          <a:xfrm>
            <a:off x="1425575" y="1868488"/>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6508" name="Line 103"/>
          <p:cNvSpPr>
            <a:spLocks noChangeShapeType="1"/>
          </p:cNvSpPr>
          <p:nvPr/>
        </p:nvSpPr>
        <p:spPr bwMode="auto">
          <a:xfrm flipV="1">
            <a:off x="1914525" y="1743075"/>
            <a:ext cx="2057400" cy="133350"/>
          </a:xfrm>
          <a:prstGeom prst="line">
            <a:avLst/>
          </a:prstGeom>
          <a:noFill/>
          <a:ln w="9525">
            <a:solidFill>
              <a:schemeClr val="tx1"/>
            </a:solidFill>
            <a:round/>
            <a:headEnd/>
            <a:tailEnd type="arrow" w="med" len="med"/>
          </a:ln>
        </p:spPr>
        <p:txBody>
          <a:bodyPr/>
          <a:lstStyle/>
          <a:p>
            <a:endParaRPr lang="en-US"/>
          </a:p>
        </p:txBody>
      </p:sp>
      <p:sp>
        <p:nvSpPr>
          <p:cNvPr id="146509" name="Line 104"/>
          <p:cNvSpPr>
            <a:spLocks noChangeShapeType="1"/>
          </p:cNvSpPr>
          <p:nvPr/>
        </p:nvSpPr>
        <p:spPr bwMode="auto">
          <a:xfrm>
            <a:off x="6867525" y="1581150"/>
            <a:ext cx="2133600" cy="0"/>
          </a:xfrm>
          <a:prstGeom prst="line">
            <a:avLst/>
          </a:prstGeom>
          <a:noFill/>
          <a:ln w="9525">
            <a:solidFill>
              <a:schemeClr val="tx1"/>
            </a:solidFill>
            <a:round/>
            <a:headEnd/>
            <a:tailEnd/>
          </a:ln>
        </p:spPr>
        <p:txBody>
          <a:bodyPr/>
          <a:lstStyle/>
          <a:p>
            <a:endParaRPr lang="en-US"/>
          </a:p>
        </p:txBody>
      </p:sp>
      <p:sp>
        <p:nvSpPr>
          <p:cNvPr id="146510" name="Rectangle 184"/>
          <p:cNvSpPr>
            <a:spLocks noChangeArrowheads="1"/>
          </p:cNvSpPr>
          <p:nvPr/>
        </p:nvSpPr>
        <p:spPr bwMode="auto">
          <a:xfrm>
            <a:off x="7048500" y="1757363"/>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6511" name="Line 106"/>
          <p:cNvSpPr>
            <a:spLocks noChangeShapeType="1"/>
          </p:cNvSpPr>
          <p:nvPr/>
        </p:nvSpPr>
        <p:spPr bwMode="auto">
          <a:xfrm flipH="1" flipV="1">
            <a:off x="5591175" y="1733550"/>
            <a:ext cx="1562100" cy="352425"/>
          </a:xfrm>
          <a:prstGeom prst="line">
            <a:avLst/>
          </a:prstGeom>
          <a:noFill/>
          <a:ln w="9525">
            <a:solidFill>
              <a:schemeClr val="tx1"/>
            </a:solidFill>
            <a:round/>
            <a:headEnd/>
            <a:tailEnd type="arrow" w="med" len="med"/>
          </a:ln>
        </p:spPr>
        <p:txBody>
          <a:bodyPr/>
          <a:lstStyle/>
          <a:p>
            <a:endParaRPr lang="en-US"/>
          </a:p>
        </p:txBody>
      </p:sp>
      <p:sp>
        <p:nvSpPr>
          <p:cNvPr id="146512" name="Rectangle 107"/>
          <p:cNvSpPr>
            <a:spLocks noChangeArrowheads="1"/>
          </p:cNvSpPr>
          <p:nvPr/>
        </p:nvSpPr>
        <p:spPr bwMode="auto">
          <a:xfrm>
            <a:off x="3686175" y="1390650"/>
            <a:ext cx="2076450" cy="447675"/>
          </a:xfrm>
          <a:prstGeom prst="rect">
            <a:avLst/>
          </a:prstGeom>
          <a:noFill/>
          <a:ln w="9525">
            <a:solidFill>
              <a:schemeClr val="tx1"/>
            </a:solidFill>
            <a:miter lim="800000"/>
            <a:headEnd/>
            <a:tailEnd/>
          </a:ln>
        </p:spPr>
        <p:txBody>
          <a:bodyPr wrap="none" anchor="ctr"/>
          <a:lstStyle/>
          <a:p>
            <a:endParaRPr lang="en-US"/>
          </a:p>
        </p:txBody>
      </p:sp>
      <p:grpSp>
        <p:nvGrpSpPr>
          <p:cNvPr id="146513" name="Group 228"/>
          <p:cNvGrpSpPr>
            <a:grpSpLocks/>
          </p:cNvGrpSpPr>
          <p:nvPr/>
        </p:nvGrpSpPr>
        <p:grpSpPr bwMode="auto">
          <a:xfrm rot="10800000">
            <a:off x="7550150" y="3062288"/>
            <a:ext cx="1098550" cy="546100"/>
            <a:chOff x="1733" y="2810"/>
            <a:chExt cx="1003" cy="610"/>
          </a:xfrm>
        </p:grpSpPr>
        <p:sp>
          <p:nvSpPr>
            <p:cNvPr id="146544" name="Line 229"/>
            <p:cNvSpPr>
              <a:spLocks noChangeShapeType="1"/>
            </p:cNvSpPr>
            <p:nvPr/>
          </p:nvSpPr>
          <p:spPr bwMode="auto">
            <a:xfrm rot="5400000" flipV="1">
              <a:off x="2289" y="2963"/>
              <a:ext cx="0" cy="360"/>
            </a:xfrm>
            <a:prstGeom prst="line">
              <a:avLst/>
            </a:prstGeom>
            <a:noFill/>
            <a:ln w="6350">
              <a:solidFill>
                <a:schemeClr val="tx1"/>
              </a:solidFill>
              <a:round/>
              <a:headEnd/>
              <a:tailEnd/>
            </a:ln>
          </p:spPr>
          <p:txBody>
            <a:bodyPr/>
            <a:lstStyle/>
            <a:p>
              <a:endParaRPr lang="en-US"/>
            </a:p>
          </p:txBody>
        </p:sp>
        <p:grpSp>
          <p:nvGrpSpPr>
            <p:cNvPr id="146545" name="Group 230"/>
            <p:cNvGrpSpPr>
              <a:grpSpLocks noChangeAspect="1"/>
            </p:cNvGrpSpPr>
            <p:nvPr/>
          </p:nvGrpSpPr>
          <p:grpSpPr bwMode="auto">
            <a:xfrm rot="5400000">
              <a:off x="2416" y="3112"/>
              <a:ext cx="175" cy="56"/>
              <a:chOff x="2338" y="4492"/>
              <a:chExt cx="180" cy="91"/>
            </a:xfrm>
          </p:grpSpPr>
          <p:sp>
            <p:nvSpPr>
              <p:cNvPr id="146561" name="Line 231"/>
              <p:cNvSpPr>
                <a:spLocks noChangeAspect="1" noChangeShapeType="1"/>
              </p:cNvSpPr>
              <p:nvPr/>
            </p:nvSpPr>
            <p:spPr bwMode="auto">
              <a:xfrm flipH="1" flipV="1">
                <a:off x="2430" y="4492"/>
                <a:ext cx="28" cy="91"/>
              </a:xfrm>
              <a:prstGeom prst="line">
                <a:avLst/>
              </a:prstGeom>
              <a:noFill/>
              <a:ln w="31750">
                <a:solidFill>
                  <a:schemeClr val="tx1"/>
                </a:solidFill>
                <a:round/>
                <a:headEnd/>
                <a:tailEnd/>
              </a:ln>
            </p:spPr>
            <p:txBody>
              <a:bodyPr/>
              <a:lstStyle/>
              <a:p>
                <a:endParaRPr lang="en-US"/>
              </a:p>
            </p:txBody>
          </p:sp>
          <p:sp>
            <p:nvSpPr>
              <p:cNvPr id="146562" name="Line 232"/>
              <p:cNvSpPr>
                <a:spLocks noChangeAspect="1" noChangeShapeType="1"/>
              </p:cNvSpPr>
              <p:nvPr/>
            </p:nvSpPr>
            <p:spPr bwMode="auto">
              <a:xfrm flipV="1">
                <a:off x="2398" y="4492"/>
                <a:ext cx="32" cy="91"/>
              </a:xfrm>
              <a:prstGeom prst="line">
                <a:avLst/>
              </a:prstGeom>
              <a:noFill/>
              <a:ln w="31750">
                <a:solidFill>
                  <a:schemeClr val="tx1"/>
                </a:solidFill>
                <a:round/>
                <a:headEnd/>
                <a:tailEnd/>
              </a:ln>
            </p:spPr>
            <p:txBody>
              <a:bodyPr/>
              <a:lstStyle/>
              <a:p>
                <a:endParaRPr lang="en-US"/>
              </a:p>
            </p:txBody>
          </p:sp>
          <p:sp>
            <p:nvSpPr>
              <p:cNvPr id="146563" name="Line 233"/>
              <p:cNvSpPr>
                <a:spLocks noChangeAspect="1" noChangeShapeType="1"/>
              </p:cNvSpPr>
              <p:nvPr/>
            </p:nvSpPr>
            <p:spPr bwMode="auto">
              <a:xfrm flipH="1">
                <a:off x="2458" y="4492"/>
                <a:ext cx="32" cy="91"/>
              </a:xfrm>
              <a:prstGeom prst="line">
                <a:avLst/>
              </a:prstGeom>
              <a:noFill/>
              <a:ln w="31750">
                <a:solidFill>
                  <a:schemeClr val="tx1"/>
                </a:solidFill>
                <a:round/>
                <a:headEnd/>
                <a:tailEnd/>
              </a:ln>
            </p:spPr>
            <p:txBody>
              <a:bodyPr/>
              <a:lstStyle/>
              <a:p>
                <a:endParaRPr lang="en-US"/>
              </a:p>
            </p:txBody>
          </p:sp>
          <p:sp>
            <p:nvSpPr>
              <p:cNvPr id="146564" name="Line 234"/>
              <p:cNvSpPr>
                <a:spLocks noChangeAspect="1" noChangeShapeType="1"/>
              </p:cNvSpPr>
              <p:nvPr/>
            </p:nvSpPr>
            <p:spPr bwMode="auto">
              <a:xfrm>
                <a:off x="2370" y="4492"/>
                <a:ext cx="28" cy="91"/>
              </a:xfrm>
              <a:prstGeom prst="line">
                <a:avLst/>
              </a:prstGeom>
              <a:noFill/>
              <a:ln w="31750">
                <a:solidFill>
                  <a:schemeClr val="tx1"/>
                </a:solidFill>
                <a:round/>
                <a:headEnd/>
                <a:tailEnd/>
              </a:ln>
            </p:spPr>
            <p:txBody>
              <a:bodyPr/>
              <a:lstStyle/>
              <a:p>
                <a:endParaRPr lang="en-US"/>
              </a:p>
            </p:txBody>
          </p:sp>
          <p:sp>
            <p:nvSpPr>
              <p:cNvPr id="146565" name="Line 235"/>
              <p:cNvSpPr>
                <a:spLocks noChangeAspect="1" noChangeShapeType="1"/>
              </p:cNvSpPr>
              <p:nvPr/>
            </p:nvSpPr>
            <p:spPr bwMode="auto">
              <a:xfrm flipH="1" flipV="1">
                <a:off x="2490" y="4492"/>
                <a:ext cx="28" cy="91"/>
              </a:xfrm>
              <a:prstGeom prst="line">
                <a:avLst/>
              </a:prstGeom>
              <a:noFill/>
              <a:ln w="31750">
                <a:solidFill>
                  <a:schemeClr val="tx1"/>
                </a:solidFill>
                <a:round/>
                <a:headEnd/>
                <a:tailEnd/>
              </a:ln>
            </p:spPr>
            <p:txBody>
              <a:bodyPr/>
              <a:lstStyle/>
              <a:p>
                <a:endParaRPr lang="en-US"/>
              </a:p>
            </p:txBody>
          </p:sp>
          <p:sp>
            <p:nvSpPr>
              <p:cNvPr id="146566" name="Line 236"/>
              <p:cNvSpPr>
                <a:spLocks noChangeAspect="1" noChangeShapeType="1"/>
              </p:cNvSpPr>
              <p:nvPr/>
            </p:nvSpPr>
            <p:spPr bwMode="auto">
              <a:xfrm flipV="1">
                <a:off x="2338" y="4492"/>
                <a:ext cx="32" cy="91"/>
              </a:xfrm>
              <a:prstGeom prst="line">
                <a:avLst/>
              </a:prstGeom>
              <a:noFill/>
              <a:ln w="31750">
                <a:solidFill>
                  <a:schemeClr val="tx1"/>
                </a:solidFill>
                <a:round/>
                <a:headEnd/>
                <a:tailEnd/>
              </a:ln>
            </p:spPr>
            <p:txBody>
              <a:bodyPr/>
              <a:lstStyle/>
              <a:p>
                <a:endParaRPr lang="en-US"/>
              </a:p>
            </p:txBody>
          </p:sp>
        </p:grpSp>
        <p:sp>
          <p:nvSpPr>
            <p:cNvPr id="146546" name="Freeform 237"/>
            <p:cNvSpPr>
              <a:spLocks/>
            </p:cNvSpPr>
            <p:nvPr/>
          </p:nvSpPr>
          <p:spPr bwMode="auto">
            <a:xfrm rot="5400000">
              <a:off x="1701" y="2842"/>
              <a:ext cx="176" cy="111"/>
            </a:xfrm>
            <a:custGeom>
              <a:avLst/>
              <a:gdLst>
                <a:gd name="T0" fmla="*/ 1 w 271"/>
                <a:gd name="T1" fmla="*/ 0 h 271"/>
                <a:gd name="T2" fmla="*/ 1 w 271"/>
                <a:gd name="T3" fmla="*/ 0 h 271"/>
                <a:gd name="T4" fmla="*/ 1 w 271"/>
                <a:gd name="T5" fmla="*/ 0 h 271"/>
                <a:gd name="T6" fmla="*/ 1 w 271"/>
                <a:gd name="T7" fmla="*/ 0 h 271"/>
                <a:gd name="T8" fmla="*/ 1 w 271"/>
                <a:gd name="T9" fmla="*/ 0 h 271"/>
                <a:gd name="T10" fmla="*/ 1 w 271"/>
                <a:gd name="T11" fmla="*/ 0 h 271"/>
                <a:gd name="T12" fmla="*/ 1 w 271"/>
                <a:gd name="T13" fmla="*/ 0 h 271"/>
                <a:gd name="T14" fmla="*/ 1 w 271"/>
                <a:gd name="T15" fmla="*/ 0 h 271"/>
                <a:gd name="T16" fmla="*/ 1 w 271"/>
                <a:gd name="T17" fmla="*/ 0 h 271"/>
                <a:gd name="T18" fmla="*/ 1 w 271"/>
                <a:gd name="T19" fmla="*/ 0 h 271"/>
                <a:gd name="T20" fmla="*/ 1 w 271"/>
                <a:gd name="T21" fmla="*/ 0 h 271"/>
                <a:gd name="T22" fmla="*/ 1 w 271"/>
                <a:gd name="T23" fmla="*/ 0 h 271"/>
                <a:gd name="T24" fmla="*/ 0 w 271"/>
                <a:gd name="T25" fmla="*/ 0 h 271"/>
                <a:gd name="T26" fmla="*/ 1 w 271"/>
                <a:gd name="T27" fmla="*/ 0 h 271"/>
                <a:gd name="T28" fmla="*/ 1 w 271"/>
                <a:gd name="T29" fmla="*/ 0 h 271"/>
                <a:gd name="T30" fmla="*/ 1 w 271"/>
                <a:gd name="T31" fmla="*/ 0 h 271"/>
                <a:gd name="T32" fmla="*/ 1 w 271"/>
                <a:gd name="T33" fmla="*/ 0 h 271"/>
                <a:gd name="T34" fmla="*/ 1 w 271"/>
                <a:gd name="T35" fmla="*/ 0 h 271"/>
                <a:gd name="T36" fmla="*/ 1 w 271"/>
                <a:gd name="T37" fmla="*/ 0 h 271"/>
                <a:gd name="T38" fmla="*/ 1 w 271"/>
                <a:gd name="T39" fmla="*/ 0 h 271"/>
                <a:gd name="T40" fmla="*/ 1 w 271"/>
                <a:gd name="T41" fmla="*/ 0 h 271"/>
                <a:gd name="T42" fmla="*/ 1 w 271"/>
                <a:gd name="T43" fmla="*/ 0 h 271"/>
                <a:gd name="T44" fmla="*/ 1 w 271"/>
                <a:gd name="T45" fmla="*/ 0 h 271"/>
                <a:gd name="T46" fmla="*/ 1 w 271"/>
                <a:gd name="T47" fmla="*/ 0 h 271"/>
                <a:gd name="T48" fmla="*/ 1 w 271"/>
                <a:gd name="T49" fmla="*/ 0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271"/>
                <a:gd name="T77" fmla="*/ 271 w 271"/>
                <a:gd name="T78" fmla="*/ 271 h 2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271">
                  <a:moveTo>
                    <a:pt x="271" y="137"/>
                  </a:moveTo>
                  <a:lnTo>
                    <a:pt x="266" y="101"/>
                  </a:lnTo>
                  <a:lnTo>
                    <a:pt x="252" y="67"/>
                  </a:lnTo>
                  <a:lnTo>
                    <a:pt x="230" y="41"/>
                  </a:lnTo>
                  <a:lnTo>
                    <a:pt x="204" y="19"/>
                  </a:lnTo>
                  <a:lnTo>
                    <a:pt x="170" y="5"/>
                  </a:lnTo>
                  <a:lnTo>
                    <a:pt x="136" y="0"/>
                  </a:lnTo>
                  <a:lnTo>
                    <a:pt x="100" y="5"/>
                  </a:lnTo>
                  <a:lnTo>
                    <a:pt x="67" y="19"/>
                  </a:lnTo>
                  <a:lnTo>
                    <a:pt x="40" y="41"/>
                  </a:lnTo>
                  <a:lnTo>
                    <a:pt x="19" y="67"/>
                  </a:lnTo>
                  <a:lnTo>
                    <a:pt x="4" y="101"/>
                  </a:lnTo>
                  <a:lnTo>
                    <a:pt x="0" y="137"/>
                  </a:lnTo>
                  <a:lnTo>
                    <a:pt x="4" y="170"/>
                  </a:lnTo>
                  <a:lnTo>
                    <a:pt x="19" y="204"/>
                  </a:lnTo>
                  <a:lnTo>
                    <a:pt x="40" y="230"/>
                  </a:lnTo>
                  <a:lnTo>
                    <a:pt x="67" y="252"/>
                  </a:lnTo>
                  <a:lnTo>
                    <a:pt x="100" y="266"/>
                  </a:lnTo>
                  <a:lnTo>
                    <a:pt x="136" y="271"/>
                  </a:lnTo>
                  <a:lnTo>
                    <a:pt x="170" y="266"/>
                  </a:lnTo>
                  <a:lnTo>
                    <a:pt x="204" y="252"/>
                  </a:lnTo>
                  <a:lnTo>
                    <a:pt x="230" y="230"/>
                  </a:lnTo>
                  <a:lnTo>
                    <a:pt x="252" y="204"/>
                  </a:lnTo>
                  <a:lnTo>
                    <a:pt x="266" y="170"/>
                  </a:lnTo>
                  <a:lnTo>
                    <a:pt x="271" y="137"/>
                  </a:lnTo>
                  <a:close/>
                </a:path>
              </a:pathLst>
            </a:custGeom>
            <a:solidFill>
              <a:srgbClr val="FFFFFF"/>
            </a:solidFill>
            <a:ln w="9525">
              <a:solidFill>
                <a:schemeClr val="tx1"/>
              </a:solidFill>
              <a:round/>
              <a:headEnd/>
              <a:tailEnd/>
            </a:ln>
          </p:spPr>
          <p:txBody>
            <a:bodyPr vert="eaVert"/>
            <a:lstStyle/>
            <a:p>
              <a:endParaRPr lang="en-US"/>
            </a:p>
          </p:txBody>
        </p:sp>
        <p:sp>
          <p:nvSpPr>
            <p:cNvPr id="146547" name="Line 238"/>
            <p:cNvSpPr>
              <a:spLocks noChangeShapeType="1"/>
            </p:cNvSpPr>
            <p:nvPr/>
          </p:nvSpPr>
          <p:spPr bwMode="auto">
            <a:xfrm rot="5400000" flipH="1" flipV="1">
              <a:off x="1974" y="2768"/>
              <a:ext cx="0" cy="261"/>
            </a:xfrm>
            <a:prstGeom prst="line">
              <a:avLst/>
            </a:prstGeom>
            <a:noFill/>
            <a:ln w="9525">
              <a:solidFill>
                <a:schemeClr val="tx1"/>
              </a:solidFill>
              <a:round/>
              <a:headEnd/>
              <a:tailEnd/>
            </a:ln>
          </p:spPr>
          <p:txBody>
            <a:bodyPr/>
            <a:lstStyle/>
            <a:p>
              <a:endParaRPr lang="en-US"/>
            </a:p>
          </p:txBody>
        </p:sp>
        <p:sp>
          <p:nvSpPr>
            <p:cNvPr id="146548" name="Line 239"/>
            <p:cNvSpPr>
              <a:spLocks noChangeShapeType="1"/>
            </p:cNvSpPr>
            <p:nvPr/>
          </p:nvSpPr>
          <p:spPr bwMode="auto">
            <a:xfrm rot="5400000" flipH="1" flipV="1">
              <a:off x="1890" y="2889"/>
              <a:ext cx="19" cy="38"/>
            </a:xfrm>
            <a:prstGeom prst="line">
              <a:avLst/>
            </a:prstGeom>
            <a:noFill/>
            <a:ln w="9525">
              <a:solidFill>
                <a:schemeClr val="tx1"/>
              </a:solidFill>
              <a:round/>
              <a:headEnd/>
              <a:tailEnd/>
            </a:ln>
          </p:spPr>
          <p:txBody>
            <a:bodyPr/>
            <a:lstStyle/>
            <a:p>
              <a:endParaRPr lang="en-US"/>
            </a:p>
          </p:txBody>
        </p:sp>
        <p:sp>
          <p:nvSpPr>
            <p:cNvPr id="146549" name="Line 240"/>
            <p:cNvSpPr>
              <a:spLocks noChangeShapeType="1"/>
            </p:cNvSpPr>
            <p:nvPr/>
          </p:nvSpPr>
          <p:spPr bwMode="auto">
            <a:xfrm rot="5400000" flipV="1">
              <a:off x="1890" y="2869"/>
              <a:ext cx="20" cy="38"/>
            </a:xfrm>
            <a:prstGeom prst="line">
              <a:avLst/>
            </a:prstGeom>
            <a:noFill/>
            <a:ln w="9525">
              <a:solidFill>
                <a:schemeClr val="tx1"/>
              </a:solidFill>
              <a:round/>
              <a:headEnd/>
              <a:tailEnd/>
            </a:ln>
          </p:spPr>
          <p:txBody>
            <a:bodyPr/>
            <a:lstStyle/>
            <a:p>
              <a:endParaRPr lang="en-US"/>
            </a:p>
          </p:txBody>
        </p:sp>
        <p:sp>
          <p:nvSpPr>
            <p:cNvPr id="146550" name="Line 241"/>
            <p:cNvSpPr>
              <a:spLocks noChangeShapeType="1"/>
            </p:cNvSpPr>
            <p:nvPr/>
          </p:nvSpPr>
          <p:spPr bwMode="auto">
            <a:xfrm rot="5400000" flipH="1">
              <a:off x="1890" y="2908"/>
              <a:ext cx="20" cy="38"/>
            </a:xfrm>
            <a:prstGeom prst="line">
              <a:avLst/>
            </a:prstGeom>
            <a:noFill/>
            <a:ln w="9525">
              <a:solidFill>
                <a:schemeClr val="tx1"/>
              </a:solidFill>
              <a:round/>
              <a:headEnd/>
              <a:tailEnd/>
            </a:ln>
          </p:spPr>
          <p:txBody>
            <a:bodyPr/>
            <a:lstStyle/>
            <a:p>
              <a:endParaRPr lang="en-US"/>
            </a:p>
          </p:txBody>
        </p:sp>
        <p:sp>
          <p:nvSpPr>
            <p:cNvPr id="146551" name="Line 242"/>
            <p:cNvSpPr>
              <a:spLocks noChangeShapeType="1"/>
            </p:cNvSpPr>
            <p:nvPr/>
          </p:nvSpPr>
          <p:spPr bwMode="auto">
            <a:xfrm rot="5400000">
              <a:off x="1890" y="2850"/>
              <a:ext cx="19" cy="38"/>
            </a:xfrm>
            <a:prstGeom prst="line">
              <a:avLst/>
            </a:prstGeom>
            <a:noFill/>
            <a:ln w="9525">
              <a:solidFill>
                <a:schemeClr val="tx1"/>
              </a:solidFill>
              <a:round/>
              <a:headEnd/>
              <a:tailEnd/>
            </a:ln>
          </p:spPr>
          <p:txBody>
            <a:bodyPr/>
            <a:lstStyle/>
            <a:p>
              <a:endParaRPr lang="en-US"/>
            </a:p>
          </p:txBody>
        </p:sp>
        <p:sp>
          <p:nvSpPr>
            <p:cNvPr id="146552" name="Line 243"/>
            <p:cNvSpPr>
              <a:spLocks noChangeShapeType="1"/>
            </p:cNvSpPr>
            <p:nvPr/>
          </p:nvSpPr>
          <p:spPr bwMode="auto">
            <a:xfrm rot="5400000" flipH="1" flipV="1">
              <a:off x="1890" y="2928"/>
              <a:ext cx="19" cy="38"/>
            </a:xfrm>
            <a:prstGeom prst="line">
              <a:avLst/>
            </a:prstGeom>
            <a:noFill/>
            <a:ln w="9525">
              <a:solidFill>
                <a:schemeClr val="tx1"/>
              </a:solidFill>
              <a:round/>
              <a:headEnd/>
              <a:tailEnd/>
            </a:ln>
          </p:spPr>
          <p:txBody>
            <a:bodyPr/>
            <a:lstStyle/>
            <a:p>
              <a:endParaRPr lang="en-US"/>
            </a:p>
          </p:txBody>
        </p:sp>
        <p:sp>
          <p:nvSpPr>
            <p:cNvPr id="146553" name="Line 244"/>
            <p:cNvSpPr>
              <a:spLocks noChangeShapeType="1"/>
            </p:cNvSpPr>
            <p:nvPr/>
          </p:nvSpPr>
          <p:spPr bwMode="auto">
            <a:xfrm rot="5400000" flipV="1">
              <a:off x="1890" y="2830"/>
              <a:ext cx="20" cy="38"/>
            </a:xfrm>
            <a:prstGeom prst="line">
              <a:avLst/>
            </a:prstGeom>
            <a:noFill/>
            <a:ln w="9525">
              <a:solidFill>
                <a:schemeClr val="tx1"/>
              </a:solidFill>
              <a:round/>
              <a:headEnd/>
              <a:tailEnd/>
            </a:ln>
          </p:spPr>
          <p:txBody>
            <a:bodyPr/>
            <a:lstStyle/>
            <a:p>
              <a:endParaRPr lang="en-US"/>
            </a:p>
          </p:txBody>
        </p:sp>
        <p:sp>
          <p:nvSpPr>
            <p:cNvPr id="146554" name="Line 245"/>
            <p:cNvSpPr>
              <a:spLocks noChangeShapeType="1"/>
            </p:cNvSpPr>
            <p:nvPr/>
          </p:nvSpPr>
          <p:spPr bwMode="auto">
            <a:xfrm rot="5400000">
              <a:off x="1807" y="3124"/>
              <a:ext cx="592" cy="0"/>
            </a:xfrm>
            <a:prstGeom prst="line">
              <a:avLst/>
            </a:prstGeom>
            <a:noFill/>
            <a:ln w="9525">
              <a:solidFill>
                <a:schemeClr val="tx1"/>
              </a:solidFill>
              <a:round/>
              <a:headEnd/>
              <a:tailEnd/>
            </a:ln>
          </p:spPr>
          <p:txBody>
            <a:bodyPr/>
            <a:lstStyle/>
            <a:p>
              <a:endParaRPr lang="en-US"/>
            </a:p>
          </p:txBody>
        </p:sp>
        <p:sp>
          <p:nvSpPr>
            <p:cNvPr id="146555" name="Rectangle 246"/>
            <p:cNvSpPr>
              <a:spLocks noChangeAspect="1" noChangeArrowheads="1"/>
            </p:cNvSpPr>
            <p:nvPr/>
          </p:nvSpPr>
          <p:spPr bwMode="auto">
            <a:xfrm rot="5400000">
              <a:off x="1950" y="2872"/>
              <a:ext cx="85" cy="54"/>
            </a:xfrm>
            <a:prstGeom prst="rect">
              <a:avLst/>
            </a:prstGeom>
            <a:solidFill>
              <a:schemeClr val="bg1"/>
            </a:solidFill>
            <a:ln w="9525">
              <a:solidFill>
                <a:schemeClr val="tx1"/>
              </a:solidFill>
              <a:miter lim="800000"/>
              <a:headEnd/>
              <a:tailEnd/>
            </a:ln>
          </p:spPr>
          <p:txBody>
            <a:bodyPr vert="eaVert"/>
            <a:lstStyle/>
            <a:p>
              <a:pPr eaLnBrk="0" hangingPunct="0"/>
              <a:endParaRPr lang="en-US" sz="1200">
                <a:latin typeface="Tahoma" pitchFamily="34" charset="0"/>
                <a:cs typeface="Arial" charset="0"/>
              </a:endParaRPr>
            </a:p>
          </p:txBody>
        </p:sp>
        <p:sp>
          <p:nvSpPr>
            <p:cNvPr id="146556" name="Line 247"/>
            <p:cNvSpPr>
              <a:spLocks noChangeShapeType="1"/>
            </p:cNvSpPr>
            <p:nvPr/>
          </p:nvSpPr>
          <p:spPr bwMode="auto">
            <a:xfrm rot="5400000">
              <a:off x="1987" y="3234"/>
              <a:ext cx="0" cy="236"/>
            </a:xfrm>
            <a:prstGeom prst="line">
              <a:avLst/>
            </a:prstGeom>
            <a:noFill/>
            <a:ln w="9525">
              <a:solidFill>
                <a:schemeClr val="tx1"/>
              </a:solidFill>
              <a:round/>
              <a:headEnd/>
              <a:tailEnd type="triangle" w="med" len="med"/>
            </a:ln>
          </p:spPr>
          <p:txBody>
            <a:bodyPr wrap="none" anchor="ctr"/>
            <a:lstStyle/>
            <a:p>
              <a:endParaRPr lang="en-US"/>
            </a:p>
          </p:txBody>
        </p:sp>
        <p:sp>
          <p:nvSpPr>
            <p:cNvPr id="146557" name="Line 248"/>
            <p:cNvSpPr>
              <a:spLocks noChangeShapeType="1"/>
            </p:cNvSpPr>
            <p:nvPr/>
          </p:nvSpPr>
          <p:spPr bwMode="auto">
            <a:xfrm rot="5400000">
              <a:off x="1818" y="2873"/>
              <a:ext cx="1" cy="52"/>
            </a:xfrm>
            <a:prstGeom prst="line">
              <a:avLst/>
            </a:prstGeom>
            <a:noFill/>
            <a:ln w="9525">
              <a:solidFill>
                <a:schemeClr val="tx1"/>
              </a:solidFill>
              <a:round/>
              <a:headEnd/>
              <a:tailEnd/>
            </a:ln>
          </p:spPr>
          <p:txBody>
            <a:bodyPr wrap="none" anchor="ctr"/>
            <a:lstStyle/>
            <a:p>
              <a:endParaRPr lang="en-US"/>
            </a:p>
          </p:txBody>
        </p:sp>
        <p:sp>
          <p:nvSpPr>
            <p:cNvPr id="146558" name="Line 249"/>
            <p:cNvSpPr>
              <a:spLocks noChangeShapeType="1"/>
            </p:cNvSpPr>
            <p:nvPr/>
          </p:nvSpPr>
          <p:spPr bwMode="auto">
            <a:xfrm rot="7634090" flipH="1">
              <a:off x="1770" y="2841"/>
              <a:ext cx="1" cy="54"/>
            </a:xfrm>
            <a:prstGeom prst="line">
              <a:avLst/>
            </a:prstGeom>
            <a:noFill/>
            <a:ln w="9525">
              <a:solidFill>
                <a:schemeClr val="tx1"/>
              </a:solidFill>
              <a:round/>
              <a:headEnd/>
              <a:tailEnd/>
            </a:ln>
          </p:spPr>
          <p:txBody>
            <a:bodyPr wrap="none" anchor="ctr"/>
            <a:lstStyle/>
            <a:p>
              <a:endParaRPr lang="en-US"/>
            </a:p>
          </p:txBody>
        </p:sp>
        <p:sp>
          <p:nvSpPr>
            <p:cNvPr id="146559" name="Line 250"/>
            <p:cNvSpPr>
              <a:spLocks noChangeShapeType="1"/>
            </p:cNvSpPr>
            <p:nvPr/>
          </p:nvSpPr>
          <p:spPr bwMode="auto">
            <a:xfrm rot="2777567">
              <a:off x="1769" y="2903"/>
              <a:ext cx="3" cy="55"/>
            </a:xfrm>
            <a:prstGeom prst="line">
              <a:avLst/>
            </a:prstGeom>
            <a:noFill/>
            <a:ln w="9525">
              <a:solidFill>
                <a:schemeClr val="tx1"/>
              </a:solidFill>
              <a:round/>
              <a:headEnd/>
              <a:tailEnd/>
            </a:ln>
          </p:spPr>
          <p:txBody>
            <a:bodyPr wrap="none" anchor="ctr"/>
            <a:lstStyle/>
            <a:p>
              <a:endParaRPr lang="en-US"/>
            </a:p>
          </p:txBody>
        </p:sp>
        <p:sp>
          <p:nvSpPr>
            <p:cNvPr id="146560" name="Line 251"/>
            <p:cNvSpPr>
              <a:spLocks noChangeShapeType="1"/>
            </p:cNvSpPr>
            <p:nvPr/>
          </p:nvSpPr>
          <p:spPr bwMode="auto">
            <a:xfrm>
              <a:off x="2520" y="3138"/>
              <a:ext cx="216" cy="0"/>
            </a:xfrm>
            <a:prstGeom prst="line">
              <a:avLst/>
            </a:prstGeom>
            <a:noFill/>
            <a:ln w="12700">
              <a:solidFill>
                <a:schemeClr val="tx1"/>
              </a:solidFill>
              <a:round/>
              <a:headEnd/>
              <a:tailEnd/>
            </a:ln>
          </p:spPr>
          <p:txBody>
            <a:bodyPr wrap="none" anchor="ctr"/>
            <a:lstStyle/>
            <a:p>
              <a:endParaRPr lang="en-US"/>
            </a:p>
          </p:txBody>
        </p:sp>
      </p:grpSp>
      <p:grpSp>
        <p:nvGrpSpPr>
          <p:cNvPr id="146514" name="Group 228"/>
          <p:cNvGrpSpPr>
            <a:grpSpLocks/>
          </p:cNvGrpSpPr>
          <p:nvPr/>
        </p:nvGrpSpPr>
        <p:grpSpPr bwMode="auto">
          <a:xfrm>
            <a:off x="358775" y="2290763"/>
            <a:ext cx="1089025" cy="631825"/>
            <a:chOff x="1733" y="2810"/>
            <a:chExt cx="1003" cy="610"/>
          </a:xfrm>
        </p:grpSpPr>
        <p:sp>
          <p:nvSpPr>
            <p:cNvPr id="146521" name="Line 229"/>
            <p:cNvSpPr>
              <a:spLocks noChangeShapeType="1"/>
            </p:cNvSpPr>
            <p:nvPr/>
          </p:nvSpPr>
          <p:spPr bwMode="auto">
            <a:xfrm rot="5400000" flipV="1">
              <a:off x="2289" y="2963"/>
              <a:ext cx="0" cy="360"/>
            </a:xfrm>
            <a:prstGeom prst="line">
              <a:avLst/>
            </a:prstGeom>
            <a:noFill/>
            <a:ln w="6350">
              <a:solidFill>
                <a:schemeClr val="tx1"/>
              </a:solidFill>
              <a:round/>
              <a:headEnd/>
              <a:tailEnd/>
            </a:ln>
          </p:spPr>
          <p:txBody>
            <a:bodyPr/>
            <a:lstStyle/>
            <a:p>
              <a:endParaRPr lang="en-US"/>
            </a:p>
          </p:txBody>
        </p:sp>
        <p:grpSp>
          <p:nvGrpSpPr>
            <p:cNvPr id="146522" name="Group 230"/>
            <p:cNvGrpSpPr>
              <a:grpSpLocks noChangeAspect="1"/>
            </p:cNvGrpSpPr>
            <p:nvPr/>
          </p:nvGrpSpPr>
          <p:grpSpPr bwMode="auto">
            <a:xfrm rot="5400000">
              <a:off x="2416" y="3112"/>
              <a:ext cx="175" cy="56"/>
              <a:chOff x="2338" y="4492"/>
              <a:chExt cx="180" cy="91"/>
            </a:xfrm>
          </p:grpSpPr>
          <p:sp>
            <p:nvSpPr>
              <p:cNvPr id="146538" name="Line 231"/>
              <p:cNvSpPr>
                <a:spLocks noChangeAspect="1" noChangeShapeType="1"/>
              </p:cNvSpPr>
              <p:nvPr/>
            </p:nvSpPr>
            <p:spPr bwMode="auto">
              <a:xfrm flipH="1" flipV="1">
                <a:off x="2430" y="4492"/>
                <a:ext cx="28" cy="91"/>
              </a:xfrm>
              <a:prstGeom prst="line">
                <a:avLst/>
              </a:prstGeom>
              <a:noFill/>
              <a:ln w="31750">
                <a:solidFill>
                  <a:schemeClr val="tx1"/>
                </a:solidFill>
                <a:round/>
                <a:headEnd/>
                <a:tailEnd/>
              </a:ln>
            </p:spPr>
            <p:txBody>
              <a:bodyPr/>
              <a:lstStyle/>
              <a:p>
                <a:endParaRPr lang="en-US"/>
              </a:p>
            </p:txBody>
          </p:sp>
          <p:sp>
            <p:nvSpPr>
              <p:cNvPr id="146539" name="Line 232"/>
              <p:cNvSpPr>
                <a:spLocks noChangeAspect="1" noChangeShapeType="1"/>
              </p:cNvSpPr>
              <p:nvPr/>
            </p:nvSpPr>
            <p:spPr bwMode="auto">
              <a:xfrm flipV="1">
                <a:off x="2398" y="4492"/>
                <a:ext cx="32" cy="91"/>
              </a:xfrm>
              <a:prstGeom prst="line">
                <a:avLst/>
              </a:prstGeom>
              <a:noFill/>
              <a:ln w="31750">
                <a:solidFill>
                  <a:schemeClr val="tx1"/>
                </a:solidFill>
                <a:round/>
                <a:headEnd/>
                <a:tailEnd/>
              </a:ln>
            </p:spPr>
            <p:txBody>
              <a:bodyPr/>
              <a:lstStyle/>
              <a:p>
                <a:endParaRPr lang="en-US"/>
              </a:p>
            </p:txBody>
          </p:sp>
          <p:sp>
            <p:nvSpPr>
              <p:cNvPr id="146540" name="Line 233"/>
              <p:cNvSpPr>
                <a:spLocks noChangeAspect="1" noChangeShapeType="1"/>
              </p:cNvSpPr>
              <p:nvPr/>
            </p:nvSpPr>
            <p:spPr bwMode="auto">
              <a:xfrm flipH="1">
                <a:off x="2458" y="4492"/>
                <a:ext cx="32" cy="91"/>
              </a:xfrm>
              <a:prstGeom prst="line">
                <a:avLst/>
              </a:prstGeom>
              <a:noFill/>
              <a:ln w="31750">
                <a:solidFill>
                  <a:schemeClr val="tx1"/>
                </a:solidFill>
                <a:round/>
                <a:headEnd/>
                <a:tailEnd/>
              </a:ln>
            </p:spPr>
            <p:txBody>
              <a:bodyPr/>
              <a:lstStyle/>
              <a:p>
                <a:endParaRPr lang="en-US"/>
              </a:p>
            </p:txBody>
          </p:sp>
          <p:sp>
            <p:nvSpPr>
              <p:cNvPr id="146541" name="Line 234"/>
              <p:cNvSpPr>
                <a:spLocks noChangeAspect="1" noChangeShapeType="1"/>
              </p:cNvSpPr>
              <p:nvPr/>
            </p:nvSpPr>
            <p:spPr bwMode="auto">
              <a:xfrm>
                <a:off x="2370" y="4492"/>
                <a:ext cx="28" cy="91"/>
              </a:xfrm>
              <a:prstGeom prst="line">
                <a:avLst/>
              </a:prstGeom>
              <a:noFill/>
              <a:ln w="31750">
                <a:solidFill>
                  <a:schemeClr val="tx1"/>
                </a:solidFill>
                <a:round/>
                <a:headEnd/>
                <a:tailEnd/>
              </a:ln>
            </p:spPr>
            <p:txBody>
              <a:bodyPr/>
              <a:lstStyle/>
              <a:p>
                <a:endParaRPr lang="en-US"/>
              </a:p>
            </p:txBody>
          </p:sp>
          <p:sp>
            <p:nvSpPr>
              <p:cNvPr id="146542" name="Line 235"/>
              <p:cNvSpPr>
                <a:spLocks noChangeAspect="1" noChangeShapeType="1"/>
              </p:cNvSpPr>
              <p:nvPr/>
            </p:nvSpPr>
            <p:spPr bwMode="auto">
              <a:xfrm flipH="1" flipV="1">
                <a:off x="2490" y="4492"/>
                <a:ext cx="28" cy="91"/>
              </a:xfrm>
              <a:prstGeom prst="line">
                <a:avLst/>
              </a:prstGeom>
              <a:noFill/>
              <a:ln w="31750">
                <a:solidFill>
                  <a:schemeClr val="tx1"/>
                </a:solidFill>
                <a:round/>
                <a:headEnd/>
                <a:tailEnd/>
              </a:ln>
            </p:spPr>
            <p:txBody>
              <a:bodyPr/>
              <a:lstStyle/>
              <a:p>
                <a:endParaRPr lang="en-US"/>
              </a:p>
            </p:txBody>
          </p:sp>
          <p:sp>
            <p:nvSpPr>
              <p:cNvPr id="146543" name="Line 236"/>
              <p:cNvSpPr>
                <a:spLocks noChangeAspect="1" noChangeShapeType="1"/>
              </p:cNvSpPr>
              <p:nvPr/>
            </p:nvSpPr>
            <p:spPr bwMode="auto">
              <a:xfrm flipV="1">
                <a:off x="2338" y="4492"/>
                <a:ext cx="32" cy="91"/>
              </a:xfrm>
              <a:prstGeom prst="line">
                <a:avLst/>
              </a:prstGeom>
              <a:noFill/>
              <a:ln w="31750">
                <a:solidFill>
                  <a:schemeClr val="tx1"/>
                </a:solidFill>
                <a:round/>
                <a:headEnd/>
                <a:tailEnd/>
              </a:ln>
            </p:spPr>
            <p:txBody>
              <a:bodyPr/>
              <a:lstStyle/>
              <a:p>
                <a:endParaRPr lang="en-US"/>
              </a:p>
            </p:txBody>
          </p:sp>
        </p:grpSp>
        <p:sp>
          <p:nvSpPr>
            <p:cNvPr id="146523" name="Freeform 237"/>
            <p:cNvSpPr>
              <a:spLocks/>
            </p:cNvSpPr>
            <p:nvPr/>
          </p:nvSpPr>
          <p:spPr bwMode="auto">
            <a:xfrm rot="5400000">
              <a:off x="1701" y="2842"/>
              <a:ext cx="176" cy="111"/>
            </a:xfrm>
            <a:custGeom>
              <a:avLst/>
              <a:gdLst>
                <a:gd name="T0" fmla="*/ 1 w 271"/>
                <a:gd name="T1" fmla="*/ 0 h 271"/>
                <a:gd name="T2" fmla="*/ 1 w 271"/>
                <a:gd name="T3" fmla="*/ 0 h 271"/>
                <a:gd name="T4" fmla="*/ 1 w 271"/>
                <a:gd name="T5" fmla="*/ 0 h 271"/>
                <a:gd name="T6" fmla="*/ 1 w 271"/>
                <a:gd name="T7" fmla="*/ 0 h 271"/>
                <a:gd name="T8" fmla="*/ 1 w 271"/>
                <a:gd name="T9" fmla="*/ 0 h 271"/>
                <a:gd name="T10" fmla="*/ 1 w 271"/>
                <a:gd name="T11" fmla="*/ 0 h 271"/>
                <a:gd name="T12" fmla="*/ 1 w 271"/>
                <a:gd name="T13" fmla="*/ 0 h 271"/>
                <a:gd name="T14" fmla="*/ 1 w 271"/>
                <a:gd name="T15" fmla="*/ 0 h 271"/>
                <a:gd name="T16" fmla="*/ 1 w 271"/>
                <a:gd name="T17" fmla="*/ 0 h 271"/>
                <a:gd name="T18" fmla="*/ 1 w 271"/>
                <a:gd name="T19" fmla="*/ 0 h 271"/>
                <a:gd name="T20" fmla="*/ 1 w 271"/>
                <a:gd name="T21" fmla="*/ 0 h 271"/>
                <a:gd name="T22" fmla="*/ 1 w 271"/>
                <a:gd name="T23" fmla="*/ 0 h 271"/>
                <a:gd name="T24" fmla="*/ 0 w 271"/>
                <a:gd name="T25" fmla="*/ 0 h 271"/>
                <a:gd name="T26" fmla="*/ 1 w 271"/>
                <a:gd name="T27" fmla="*/ 0 h 271"/>
                <a:gd name="T28" fmla="*/ 1 w 271"/>
                <a:gd name="T29" fmla="*/ 0 h 271"/>
                <a:gd name="T30" fmla="*/ 1 w 271"/>
                <a:gd name="T31" fmla="*/ 0 h 271"/>
                <a:gd name="T32" fmla="*/ 1 w 271"/>
                <a:gd name="T33" fmla="*/ 0 h 271"/>
                <a:gd name="T34" fmla="*/ 1 w 271"/>
                <a:gd name="T35" fmla="*/ 0 h 271"/>
                <a:gd name="T36" fmla="*/ 1 w 271"/>
                <a:gd name="T37" fmla="*/ 0 h 271"/>
                <a:gd name="T38" fmla="*/ 1 w 271"/>
                <a:gd name="T39" fmla="*/ 0 h 271"/>
                <a:gd name="T40" fmla="*/ 1 w 271"/>
                <a:gd name="T41" fmla="*/ 0 h 271"/>
                <a:gd name="T42" fmla="*/ 1 w 271"/>
                <a:gd name="T43" fmla="*/ 0 h 271"/>
                <a:gd name="T44" fmla="*/ 1 w 271"/>
                <a:gd name="T45" fmla="*/ 0 h 271"/>
                <a:gd name="T46" fmla="*/ 1 w 271"/>
                <a:gd name="T47" fmla="*/ 0 h 271"/>
                <a:gd name="T48" fmla="*/ 1 w 271"/>
                <a:gd name="T49" fmla="*/ 0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271"/>
                <a:gd name="T77" fmla="*/ 271 w 271"/>
                <a:gd name="T78" fmla="*/ 271 h 2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271">
                  <a:moveTo>
                    <a:pt x="271" y="137"/>
                  </a:moveTo>
                  <a:lnTo>
                    <a:pt x="266" y="101"/>
                  </a:lnTo>
                  <a:lnTo>
                    <a:pt x="252" y="67"/>
                  </a:lnTo>
                  <a:lnTo>
                    <a:pt x="230" y="41"/>
                  </a:lnTo>
                  <a:lnTo>
                    <a:pt x="204" y="19"/>
                  </a:lnTo>
                  <a:lnTo>
                    <a:pt x="170" y="5"/>
                  </a:lnTo>
                  <a:lnTo>
                    <a:pt x="136" y="0"/>
                  </a:lnTo>
                  <a:lnTo>
                    <a:pt x="100" y="5"/>
                  </a:lnTo>
                  <a:lnTo>
                    <a:pt x="67" y="19"/>
                  </a:lnTo>
                  <a:lnTo>
                    <a:pt x="40" y="41"/>
                  </a:lnTo>
                  <a:lnTo>
                    <a:pt x="19" y="67"/>
                  </a:lnTo>
                  <a:lnTo>
                    <a:pt x="4" y="101"/>
                  </a:lnTo>
                  <a:lnTo>
                    <a:pt x="0" y="137"/>
                  </a:lnTo>
                  <a:lnTo>
                    <a:pt x="4" y="170"/>
                  </a:lnTo>
                  <a:lnTo>
                    <a:pt x="19" y="204"/>
                  </a:lnTo>
                  <a:lnTo>
                    <a:pt x="40" y="230"/>
                  </a:lnTo>
                  <a:lnTo>
                    <a:pt x="67" y="252"/>
                  </a:lnTo>
                  <a:lnTo>
                    <a:pt x="100" y="266"/>
                  </a:lnTo>
                  <a:lnTo>
                    <a:pt x="136" y="271"/>
                  </a:lnTo>
                  <a:lnTo>
                    <a:pt x="170" y="266"/>
                  </a:lnTo>
                  <a:lnTo>
                    <a:pt x="204" y="252"/>
                  </a:lnTo>
                  <a:lnTo>
                    <a:pt x="230" y="230"/>
                  </a:lnTo>
                  <a:lnTo>
                    <a:pt x="252" y="204"/>
                  </a:lnTo>
                  <a:lnTo>
                    <a:pt x="266" y="170"/>
                  </a:lnTo>
                  <a:lnTo>
                    <a:pt x="271" y="137"/>
                  </a:lnTo>
                  <a:close/>
                </a:path>
              </a:pathLst>
            </a:custGeom>
            <a:solidFill>
              <a:srgbClr val="FFFFFF"/>
            </a:solidFill>
            <a:ln w="9525">
              <a:solidFill>
                <a:schemeClr val="tx1"/>
              </a:solidFill>
              <a:round/>
              <a:headEnd/>
              <a:tailEnd/>
            </a:ln>
          </p:spPr>
          <p:txBody>
            <a:bodyPr rot="10800000" vert="eaVert"/>
            <a:lstStyle/>
            <a:p>
              <a:endParaRPr lang="en-US"/>
            </a:p>
          </p:txBody>
        </p:sp>
        <p:sp>
          <p:nvSpPr>
            <p:cNvPr id="146524" name="Line 238"/>
            <p:cNvSpPr>
              <a:spLocks noChangeShapeType="1"/>
            </p:cNvSpPr>
            <p:nvPr/>
          </p:nvSpPr>
          <p:spPr bwMode="auto">
            <a:xfrm rot="5400000" flipH="1" flipV="1">
              <a:off x="1974" y="2768"/>
              <a:ext cx="0" cy="261"/>
            </a:xfrm>
            <a:prstGeom prst="line">
              <a:avLst/>
            </a:prstGeom>
            <a:noFill/>
            <a:ln w="9525">
              <a:solidFill>
                <a:schemeClr val="tx1"/>
              </a:solidFill>
              <a:round/>
              <a:headEnd/>
              <a:tailEnd/>
            </a:ln>
          </p:spPr>
          <p:txBody>
            <a:bodyPr/>
            <a:lstStyle/>
            <a:p>
              <a:endParaRPr lang="en-US"/>
            </a:p>
          </p:txBody>
        </p:sp>
        <p:sp>
          <p:nvSpPr>
            <p:cNvPr id="146525" name="Line 239"/>
            <p:cNvSpPr>
              <a:spLocks noChangeShapeType="1"/>
            </p:cNvSpPr>
            <p:nvPr/>
          </p:nvSpPr>
          <p:spPr bwMode="auto">
            <a:xfrm rot="5400000" flipH="1" flipV="1">
              <a:off x="1890" y="2889"/>
              <a:ext cx="19" cy="38"/>
            </a:xfrm>
            <a:prstGeom prst="line">
              <a:avLst/>
            </a:prstGeom>
            <a:noFill/>
            <a:ln w="9525">
              <a:solidFill>
                <a:schemeClr val="tx1"/>
              </a:solidFill>
              <a:round/>
              <a:headEnd/>
              <a:tailEnd/>
            </a:ln>
          </p:spPr>
          <p:txBody>
            <a:bodyPr/>
            <a:lstStyle/>
            <a:p>
              <a:endParaRPr lang="en-US"/>
            </a:p>
          </p:txBody>
        </p:sp>
        <p:sp>
          <p:nvSpPr>
            <p:cNvPr id="146526" name="Line 240"/>
            <p:cNvSpPr>
              <a:spLocks noChangeShapeType="1"/>
            </p:cNvSpPr>
            <p:nvPr/>
          </p:nvSpPr>
          <p:spPr bwMode="auto">
            <a:xfrm rot="5400000" flipV="1">
              <a:off x="1890" y="2869"/>
              <a:ext cx="20" cy="38"/>
            </a:xfrm>
            <a:prstGeom prst="line">
              <a:avLst/>
            </a:prstGeom>
            <a:noFill/>
            <a:ln w="9525">
              <a:solidFill>
                <a:schemeClr val="tx1"/>
              </a:solidFill>
              <a:round/>
              <a:headEnd/>
              <a:tailEnd/>
            </a:ln>
          </p:spPr>
          <p:txBody>
            <a:bodyPr/>
            <a:lstStyle/>
            <a:p>
              <a:endParaRPr lang="en-US"/>
            </a:p>
          </p:txBody>
        </p:sp>
        <p:sp>
          <p:nvSpPr>
            <p:cNvPr id="146527" name="Line 241"/>
            <p:cNvSpPr>
              <a:spLocks noChangeShapeType="1"/>
            </p:cNvSpPr>
            <p:nvPr/>
          </p:nvSpPr>
          <p:spPr bwMode="auto">
            <a:xfrm rot="5400000" flipH="1">
              <a:off x="1890" y="2908"/>
              <a:ext cx="20" cy="38"/>
            </a:xfrm>
            <a:prstGeom prst="line">
              <a:avLst/>
            </a:prstGeom>
            <a:noFill/>
            <a:ln w="9525">
              <a:solidFill>
                <a:schemeClr val="tx1"/>
              </a:solidFill>
              <a:round/>
              <a:headEnd/>
              <a:tailEnd/>
            </a:ln>
          </p:spPr>
          <p:txBody>
            <a:bodyPr/>
            <a:lstStyle/>
            <a:p>
              <a:endParaRPr lang="en-US"/>
            </a:p>
          </p:txBody>
        </p:sp>
        <p:sp>
          <p:nvSpPr>
            <p:cNvPr id="146528" name="Line 242"/>
            <p:cNvSpPr>
              <a:spLocks noChangeShapeType="1"/>
            </p:cNvSpPr>
            <p:nvPr/>
          </p:nvSpPr>
          <p:spPr bwMode="auto">
            <a:xfrm rot="5400000">
              <a:off x="1890" y="2850"/>
              <a:ext cx="19" cy="38"/>
            </a:xfrm>
            <a:prstGeom prst="line">
              <a:avLst/>
            </a:prstGeom>
            <a:noFill/>
            <a:ln w="9525">
              <a:solidFill>
                <a:schemeClr val="tx1"/>
              </a:solidFill>
              <a:round/>
              <a:headEnd/>
              <a:tailEnd/>
            </a:ln>
          </p:spPr>
          <p:txBody>
            <a:bodyPr/>
            <a:lstStyle/>
            <a:p>
              <a:endParaRPr lang="en-US"/>
            </a:p>
          </p:txBody>
        </p:sp>
        <p:sp>
          <p:nvSpPr>
            <p:cNvPr id="146529" name="Line 243"/>
            <p:cNvSpPr>
              <a:spLocks noChangeShapeType="1"/>
            </p:cNvSpPr>
            <p:nvPr/>
          </p:nvSpPr>
          <p:spPr bwMode="auto">
            <a:xfrm rot="5400000" flipH="1" flipV="1">
              <a:off x="1890" y="2928"/>
              <a:ext cx="19" cy="38"/>
            </a:xfrm>
            <a:prstGeom prst="line">
              <a:avLst/>
            </a:prstGeom>
            <a:noFill/>
            <a:ln w="9525">
              <a:solidFill>
                <a:schemeClr val="tx1"/>
              </a:solidFill>
              <a:round/>
              <a:headEnd/>
              <a:tailEnd/>
            </a:ln>
          </p:spPr>
          <p:txBody>
            <a:bodyPr/>
            <a:lstStyle/>
            <a:p>
              <a:endParaRPr lang="en-US"/>
            </a:p>
          </p:txBody>
        </p:sp>
        <p:sp>
          <p:nvSpPr>
            <p:cNvPr id="146530" name="Line 244"/>
            <p:cNvSpPr>
              <a:spLocks noChangeShapeType="1"/>
            </p:cNvSpPr>
            <p:nvPr/>
          </p:nvSpPr>
          <p:spPr bwMode="auto">
            <a:xfrm rot="5400000" flipV="1">
              <a:off x="1890" y="2830"/>
              <a:ext cx="20" cy="38"/>
            </a:xfrm>
            <a:prstGeom prst="line">
              <a:avLst/>
            </a:prstGeom>
            <a:noFill/>
            <a:ln w="9525">
              <a:solidFill>
                <a:schemeClr val="tx1"/>
              </a:solidFill>
              <a:round/>
              <a:headEnd/>
              <a:tailEnd/>
            </a:ln>
          </p:spPr>
          <p:txBody>
            <a:bodyPr/>
            <a:lstStyle/>
            <a:p>
              <a:endParaRPr lang="en-US"/>
            </a:p>
          </p:txBody>
        </p:sp>
        <p:sp>
          <p:nvSpPr>
            <p:cNvPr id="146531" name="Line 245"/>
            <p:cNvSpPr>
              <a:spLocks noChangeShapeType="1"/>
            </p:cNvSpPr>
            <p:nvPr/>
          </p:nvSpPr>
          <p:spPr bwMode="auto">
            <a:xfrm rot="5400000">
              <a:off x="1807" y="3124"/>
              <a:ext cx="592" cy="0"/>
            </a:xfrm>
            <a:prstGeom prst="line">
              <a:avLst/>
            </a:prstGeom>
            <a:noFill/>
            <a:ln w="9525">
              <a:solidFill>
                <a:schemeClr val="tx1"/>
              </a:solidFill>
              <a:round/>
              <a:headEnd/>
              <a:tailEnd/>
            </a:ln>
          </p:spPr>
          <p:txBody>
            <a:bodyPr/>
            <a:lstStyle/>
            <a:p>
              <a:endParaRPr lang="en-US"/>
            </a:p>
          </p:txBody>
        </p:sp>
        <p:sp>
          <p:nvSpPr>
            <p:cNvPr id="146532" name="Rectangle 246"/>
            <p:cNvSpPr>
              <a:spLocks noChangeAspect="1" noChangeArrowheads="1"/>
            </p:cNvSpPr>
            <p:nvPr/>
          </p:nvSpPr>
          <p:spPr bwMode="auto">
            <a:xfrm rot="5400000">
              <a:off x="1950" y="2872"/>
              <a:ext cx="85" cy="54"/>
            </a:xfrm>
            <a:prstGeom prst="rect">
              <a:avLst/>
            </a:prstGeom>
            <a:solidFill>
              <a:schemeClr val="bg1"/>
            </a:solidFill>
            <a:ln w="9525">
              <a:solidFill>
                <a:schemeClr val="tx1"/>
              </a:solidFill>
              <a:miter lim="800000"/>
              <a:headEnd/>
              <a:tailEnd/>
            </a:ln>
          </p:spPr>
          <p:txBody>
            <a:bodyPr rot="10800000" vert="eaVert"/>
            <a:lstStyle/>
            <a:p>
              <a:pPr eaLnBrk="0" hangingPunct="0"/>
              <a:endParaRPr lang="en-US" sz="1200">
                <a:latin typeface="Tahoma" pitchFamily="34" charset="0"/>
                <a:cs typeface="Arial" charset="0"/>
              </a:endParaRPr>
            </a:p>
          </p:txBody>
        </p:sp>
        <p:sp>
          <p:nvSpPr>
            <p:cNvPr id="146533" name="Line 247"/>
            <p:cNvSpPr>
              <a:spLocks noChangeShapeType="1"/>
            </p:cNvSpPr>
            <p:nvPr/>
          </p:nvSpPr>
          <p:spPr bwMode="auto">
            <a:xfrm rot="5400000">
              <a:off x="1987" y="3234"/>
              <a:ext cx="0" cy="236"/>
            </a:xfrm>
            <a:prstGeom prst="line">
              <a:avLst/>
            </a:prstGeom>
            <a:noFill/>
            <a:ln w="9525">
              <a:solidFill>
                <a:schemeClr val="tx1"/>
              </a:solidFill>
              <a:round/>
              <a:headEnd/>
              <a:tailEnd type="triangle" w="med" len="med"/>
            </a:ln>
          </p:spPr>
          <p:txBody>
            <a:bodyPr wrap="none" anchor="ctr"/>
            <a:lstStyle/>
            <a:p>
              <a:endParaRPr lang="en-US"/>
            </a:p>
          </p:txBody>
        </p:sp>
        <p:sp>
          <p:nvSpPr>
            <p:cNvPr id="146534" name="Line 248"/>
            <p:cNvSpPr>
              <a:spLocks noChangeShapeType="1"/>
            </p:cNvSpPr>
            <p:nvPr/>
          </p:nvSpPr>
          <p:spPr bwMode="auto">
            <a:xfrm rot="5400000">
              <a:off x="1818" y="2873"/>
              <a:ext cx="1" cy="52"/>
            </a:xfrm>
            <a:prstGeom prst="line">
              <a:avLst/>
            </a:prstGeom>
            <a:noFill/>
            <a:ln w="9525">
              <a:solidFill>
                <a:schemeClr val="tx1"/>
              </a:solidFill>
              <a:round/>
              <a:headEnd/>
              <a:tailEnd/>
            </a:ln>
          </p:spPr>
          <p:txBody>
            <a:bodyPr wrap="none" anchor="ctr"/>
            <a:lstStyle/>
            <a:p>
              <a:endParaRPr lang="en-US"/>
            </a:p>
          </p:txBody>
        </p:sp>
        <p:sp>
          <p:nvSpPr>
            <p:cNvPr id="146535" name="Line 249"/>
            <p:cNvSpPr>
              <a:spLocks noChangeShapeType="1"/>
            </p:cNvSpPr>
            <p:nvPr/>
          </p:nvSpPr>
          <p:spPr bwMode="auto">
            <a:xfrm rot="7634090" flipH="1">
              <a:off x="1770" y="2841"/>
              <a:ext cx="1" cy="54"/>
            </a:xfrm>
            <a:prstGeom prst="line">
              <a:avLst/>
            </a:prstGeom>
            <a:noFill/>
            <a:ln w="9525">
              <a:solidFill>
                <a:schemeClr val="tx1"/>
              </a:solidFill>
              <a:round/>
              <a:headEnd/>
              <a:tailEnd/>
            </a:ln>
          </p:spPr>
          <p:txBody>
            <a:bodyPr wrap="none" anchor="ctr"/>
            <a:lstStyle/>
            <a:p>
              <a:endParaRPr lang="en-US"/>
            </a:p>
          </p:txBody>
        </p:sp>
        <p:sp>
          <p:nvSpPr>
            <p:cNvPr id="146536" name="Line 250"/>
            <p:cNvSpPr>
              <a:spLocks noChangeShapeType="1"/>
            </p:cNvSpPr>
            <p:nvPr/>
          </p:nvSpPr>
          <p:spPr bwMode="auto">
            <a:xfrm rot="2777567">
              <a:off x="1769" y="2903"/>
              <a:ext cx="3" cy="55"/>
            </a:xfrm>
            <a:prstGeom prst="line">
              <a:avLst/>
            </a:prstGeom>
            <a:noFill/>
            <a:ln w="9525">
              <a:solidFill>
                <a:schemeClr val="tx1"/>
              </a:solidFill>
              <a:round/>
              <a:headEnd/>
              <a:tailEnd/>
            </a:ln>
          </p:spPr>
          <p:txBody>
            <a:bodyPr wrap="none" anchor="ctr"/>
            <a:lstStyle/>
            <a:p>
              <a:endParaRPr lang="en-US"/>
            </a:p>
          </p:txBody>
        </p:sp>
        <p:sp>
          <p:nvSpPr>
            <p:cNvPr id="146537" name="Line 251"/>
            <p:cNvSpPr>
              <a:spLocks noChangeShapeType="1"/>
            </p:cNvSpPr>
            <p:nvPr/>
          </p:nvSpPr>
          <p:spPr bwMode="auto">
            <a:xfrm>
              <a:off x="2520" y="3138"/>
              <a:ext cx="216" cy="0"/>
            </a:xfrm>
            <a:prstGeom prst="line">
              <a:avLst/>
            </a:prstGeom>
            <a:noFill/>
            <a:ln w="12700">
              <a:solidFill>
                <a:schemeClr val="tx1"/>
              </a:solidFill>
              <a:round/>
              <a:headEnd/>
              <a:tailEnd/>
            </a:ln>
          </p:spPr>
          <p:txBody>
            <a:bodyPr wrap="none" anchor="ctr"/>
            <a:lstStyle/>
            <a:p>
              <a:endParaRPr lang="en-US"/>
            </a:p>
          </p:txBody>
        </p:sp>
      </p:grpSp>
      <p:sp>
        <p:nvSpPr>
          <p:cNvPr id="146515" name="Line 156"/>
          <p:cNvSpPr>
            <a:spLocks noChangeShapeType="1"/>
          </p:cNvSpPr>
          <p:nvPr/>
        </p:nvSpPr>
        <p:spPr bwMode="auto">
          <a:xfrm>
            <a:off x="3810000" y="1704975"/>
            <a:ext cx="1866900" cy="0"/>
          </a:xfrm>
          <a:prstGeom prst="line">
            <a:avLst/>
          </a:prstGeom>
          <a:noFill/>
          <a:ln w="34925">
            <a:solidFill>
              <a:schemeClr val="tx1"/>
            </a:solidFill>
            <a:round/>
            <a:headEnd/>
            <a:tailEnd/>
          </a:ln>
        </p:spPr>
        <p:txBody>
          <a:bodyPr/>
          <a:lstStyle/>
          <a:p>
            <a:endParaRPr lang="en-US"/>
          </a:p>
        </p:txBody>
      </p:sp>
      <p:sp>
        <p:nvSpPr>
          <p:cNvPr id="146516" name="Text Box 157"/>
          <p:cNvSpPr txBox="1">
            <a:spLocks noChangeArrowheads="1"/>
          </p:cNvSpPr>
          <p:nvPr/>
        </p:nvSpPr>
        <p:spPr bwMode="auto">
          <a:xfrm>
            <a:off x="4133850" y="1409700"/>
            <a:ext cx="1533525" cy="304800"/>
          </a:xfrm>
          <a:prstGeom prst="rect">
            <a:avLst/>
          </a:prstGeom>
          <a:noFill/>
          <a:ln w="9525">
            <a:noFill/>
            <a:miter lim="800000"/>
            <a:headEnd/>
            <a:tailEnd/>
          </a:ln>
        </p:spPr>
        <p:txBody>
          <a:bodyPr>
            <a:spAutoFit/>
          </a:bodyPr>
          <a:lstStyle/>
          <a:p>
            <a:pPr>
              <a:spcBef>
                <a:spcPct val="50000"/>
              </a:spcBef>
            </a:pPr>
            <a:r>
              <a:rPr lang="en-US" sz="1400">
                <a:cs typeface="Arial" charset="0"/>
              </a:rPr>
              <a:t>Network BES</a:t>
            </a:r>
          </a:p>
        </p:txBody>
      </p:sp>
      <p:sp>
        <p:nvSpPr>
          <p:cNvPr id="146517" name="Line 158"/>
          <p:cNvSpPr>
            <a:spLocks noChangeShapeType="1"/>
          </p:cNvSpPr>
          <p:nvPr/>
        </p:nvSpPr>
        <p:spPr bwMode="auto">
          <a:xfrm>
            <a:off x="7156450" y="1590675"/>
            <a:ext cx="0" cy="171450"/>
          </a:xfrm>
          <a:prstGeom prst="line">
            <a:avLst/>
          </a:prstGeom>
          <a:noFill/>
          <a:ln w="12700">
            <a:solidFill>
              <a:schemeClr val="tx1"/>
            </a:solidFill>
            <a:round/>
            <a:headEnd/>
            <a:tailEnd/>
          </a:ln>
        </p:spPr>
        <p:txBody>
          <a:bodyPr/>
          <a:lstStyle/>
          <a:p>
            <a:endParaRPr lang="en-US"/>
          </a:p>
        </p:txBody>
      </p:sp>
      <p:sp>
        <p:nvSpPr>
          <p:cNvPr id="146518" name="Line 159"/>
          <p:cNvSpPr>
            <a:spLocks noChangeShapeType="1"/>
          </p:cNvSpPr>
          <p:nvPr/>
        </p:nvSpPr>
        <p:spPr bwMode="auto">
          <a:xfrm>
            <a:off x="7153275" y="1990725"/>
            <a:ext cx="0" cy="95250"/>
          </a:xfrm>
          <a:prstGeom prst="line">
            <a:avLst/>
          </a:prstGeom>
          <a:noFill/>
          <a:ln w="9525">
            <a:solidFill>
              <a:schemeClr val="tx1"/>
            </a:solidFill>
            <a:round/>
            <a:headEnd/>
            <a:tailEnd/>
          </a:ln>
        </p:spPr>
        <p:txBody>
          <a:bodyPr/>
          <a:lstStyle/>
          <a:p>
            <a:endParaRPr lang="en-US"/>
          </a:p>
        </p:txBody>
      </p:sp>
      <p:sp>
        <p:nvSpPr>
          <p:cNvPr id="146519" name="AutoShape 160"/>
          <p:cNvSpPr>
            <a:spLocks noChangeArrowheads="1"/>
          </p:cNvSpPr>
          <p:nvPr/>
        </p:nvSpPr>
        <p:spPr bwMode="auto">
          <a:xfrm rot="-7977853">
            <a:off x="5867401" y="3148012"/>
            <a:ext cx="1282700" cy="339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146520" name="Text Box 161"/>
          <p:cNvSpPr txBox="1">
            <a:spLocks noChangeArrowheads="1"/>
          </p:cNvSpPr>
          <p:nvPr/>
        </p:nvSpPr>
        <p:spPr bwMode="auto">
          <a:xfrm>
            <a:off x="6619875" y="3952875"/>
            <a:ext cx="1398588" cy="650875"/>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n-US">
                <a:solidFill>
                  <a:srgbClr val="0066FF"/>
                </a:solidFill>
              </a:rPr>
              <a:t>Temporary radial</a:t>
            </a: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6"/>
          <p:cNvSpPr>
            <a:spLocks noGrp="1" noChangeArrowheads="1"/>
          </p:cNvSpPr>
          <p:nvPr>
            <p:ph type="sldNum" sz="quarter" idx="12"/>
          </p:nvPr>
        </p:nvSpPr>
        <p:spPr>
          <a:noFill/>
        </p:spPr>
        <p:txBody>
          <a:bodyPr/>
          <a:lstStyle/>
          <a:p>
            <a:fld id="{2FC5F263-DC74-4B38-983F-7ACE28316B3F}" type="slidenum">
              <a:rPr lang="en-US" smtClean="0"/>
              <a:pPr/>
              <a:t>66</a:t>
            </a:fld>
            <a:endParaRPr lang="en-US" smtClean="0"/>
          </a:p>
        </p:txBody>
      </p:sp>
      <p:sp>
        <p:nvSpPr>
          <p:cNvPr id="147458" name="Line 100"/>
          <p:cNvSpPr>
            <a:spLocks noChangeShapeType="1"/>
          </p:cNvSpPr>
          <p:nvPr/>
        </p:nvSpPr>
        <p:spPr bwMode="auto">
          <a:xfrm>
            <a:off x="1428750" y="1695450"/>
            <a:ext cx="31750" cy="2008188"/>
          </a:xfrm>
          <a:prstGeom prst="line">
            <a:avLst/>
          </a:prstGeom>
          <a:noFill/>
          <a:ln w="12700">
            <a:solidFill>
              <a:schemeClr val="tx1"/>
            </a:solidFill>
            <a:round/>
            <a:headEnd/>
            <a:tailEnd/>
          </a:ln>
        </p:spPr>
        <p:txBody>
          <a:bodyPr lIns="91437" tIns="45719" rIns="91437" bIns="45719"/>
          <a:lstStyle/>
          <a:p>
            <a:endParaRPr lang="en-US"/>
          </a:p>
        </p:txBody>
      </p:sp>
      <p:sp>
        <p:nvSpPr>
          <p:cNvPr id="147459" name="Line 101"/>
          <p:cNvSpPr>
            <a:spLocks noChangeShapeType="1"/>
          </p:cNvSpPr>
          <p:nvPr/>
        </p:nvSpPr>
        <p:spPr bwMode="auto">
          <a:xfrm>
            <a:off x="4876800" y="2257425"/>
            <a:ext cx="1588" cy="1473200"/>
          </a:xfrm>
          <a:prstGeom prst="line">
            <a:avLst/>
          </a:prstGeom>
          <a:noFill/>
          <a:ln w="12700">
            <a:solidFill>
              <a:schemeClr val="tx1"/>
            </a:solidFill>
            <a:round/>
            <a:headEnd/>
            <a:tailEnd/>
          </a:ln>
        </p:spPr>
        <p:txBody>
          <a:bodyPr lIns="91437" tIns="45719" rIns="91437" bIns="45719"/>
          <a:lstStyle/>
          <a:p>
            <a:endParaRPr lang="en-US"/>
          </a:p>
        </p:txBody>
      </p:sp>
      <p:sp>
        <p:nvSpPr>
          <p:cNvPr id="147460" name="Rectangle 102"/>
          <p:cNvSpPr>
            <a:spLocks noChangeArrowheads="1"/>
          </p:cNvSpPr>
          <p:nvPr/>
        </p:nvSpPr>
        <p:spPr bwMode="auto">
          <a:xfrm>
            <a:off x="1739900" y="3195638"/>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61" name="Rectangle 103"/>
          <p:cNvSpPr>
            <a:spLocks noChangeArrowheads="1"/>
          </p:cNvSpPr>
          <p:nvPr/>
        </p:nvSpPr>
        <p:spPr bwMode="auto">
          <a:xfrm>
            <a:off x="4383088" y="3197225"/>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62" name="Line 104"/>
          <p:cNvSpPr>
            <a:spLocks noChangeShapeType="1"/>
          </p:cNvSpPr>
          <p:nvPr/>
        </p:nvSpPr>
        <p:spPr bwMode="auto">
          <a:xfrm>
            <a:off x="1473200" y="3297238"/>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463" name="Line 105"/>
          <p:cNvSpPr>
            <a:spLocks noChangeShapeType="1"/>
          </p:cNvSpPr>
          <p:nvPr/>
        </p:nvSpPr>
        <p:spPr bwMode="auto">
          <a:xfrm>
            <a:off x="4611688" y="3298825"/>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464" name="Line 106"/>
          <p:cNvSpPr>
            <a:spLocks noChangeShapeType="1"/>
          </p:cNvSpPr>
          <p:nvPr/>
        </p:nvSpPr>
        <p:spPr bwMode="auto">
          <a:xfrm>
            <a:off x="1955800" y="3297238"/>
            <a:ext cx="2425700" cy="0"/>
          </a:xfrm>
          <a:prstGeom prst="line">
            <a:avLst/>
          </a:prstGeom>
          <a:noFill/>
          <a:ln w="12700">
            <a:solidFill>
              <a:schemeClr val="tx1"/>
            </a:solidFill>
            <a:round/>
            <a:headEnd/>
            <a:tailEnd/>
          </a:ln>
        </p:spPr>
        <p:txBody>
          <a:bodyPr lIns="91437" tIns="45719" rIns="91437" bIns="45719"/>
          <a:lstStyle/>
          <a:p>
            <a:endParaRPr lang="en-US"/>
          </a:p>
        </p:txBody>
      </p:sp>
      <p:sp>
        <p:nvSpPr>
          <p:cNvPr id="147465" name="Line 107"/>
          <p:cNvSpPr>
            <a:spLocks noChangeShapeType="1"/>
          </p:cNvSpPr>
          <p:nvPr/>
        </p:nvSpPr>
        <p:spPr bwMode="auto">
          <a:xfrm>
            <a:off x="2279650" y="3297238"/>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7466" name="Line 108"/>
          <p:cNvSpPr>
            <a:spLocks noChangeShapeType="1"/>
          </p:cNvSpPr>
          <p:nvPr/>
        </p:nvSpPr>
        <p:spPr bwMode="auto">
          <a:xfrm flipV="1">
            <a:off x="3149600" y="2973388"/>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7467" name="Line 114"/>
          <p:cNvSpPr>
            <a:spLocks noChangeShapeType="1"/>
          </p:cNvSpPr>
          <p:nvPr/>
        </p:nvSpPr>
        <p:spPr bwMode="auto">
          <a:xfrm>
            <a:off x="2832100" y="3602038"/>
            <a:ext cx="0" cy="304800"/>
          </a:xfrm>
          <a:prstGeom prst="line">
            <a:avLst/>
          </a:prstGeom>
          <a:noFill/>
          <a:ln w="12700">
            <a:solidFill>
              <a:schemeClr val="tx1"/>
            </a:solidFill>
            <a:round/>
            <a:headEnd/>
            <a:tailEnd/>
          </a:ln>
        </p:spPr>
        <p:txBody>
          <a:bodyPr lIns="91437" tIns="45719" rIns="91437" bIns="45719"/>
          <a:lstStyle/>
          <a:p>
            <a:endParaRPr lang="en-US"/>
          </a:p>
        </p:txBody>
      </p:sp>
      <p:grpSp>
        <p:nvGrpSpPr>
          <p:cNvPr id="147468" name="Group 119"/>
          <p:cNvGrpSpPr>
            <a:grpSpLocks/>
          </p:cNvGrpSpPr>
          <p:nvPr/>
        </p:nvGrpSpPr>
        <p:grpSpPr bwMode="auto">
          <a:xfrm>
            <a:off x="2698750" y="3895725"/>
            <a:ext cx="273050" cy="95250"/>
            <a:chOff x="2952" y="3705"/>
            <a:chExt cx="290" cy="103"/>
          </a:xfrm>
        </p:grpSpPr>
        <p:sp>
          <p:nvSpPr>
            <p:cNvPr id="147611" name="Line 115"/>
            <p:cNvSpPr>
              <a:spLocks noChangeShapeType="1"/>
            </p:cNvSpPr>
            <p:nvPr/>
          </p:nvSpPr>
          <p:spPr bwMode="auto">
            <a:xfrm>
              <a:off x="2952" y="3712"/>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7612" name="Line 116"/>
            <p:cNvSpPr>
              <a:spLocks noChangeShapeType="1"/>
            </p:cNvSpPr>
            <p:nvPr/>
          </p:nvSpPr>
          <p:spPr bwMode="auto">
            <a:xfrm flipV="1">
              <a:off x="3025" y="3705"/>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7613" name="Line 117"/>
            <p:cNvSpPr>
              <a:spLocks noChangeShapeType="1"/>
            </p:cNvSpPr>
            <p:nvPr/>
          </p:nvSpPr>
          <p:spPr bwMode="auto">
            <a:xfrm>
              <a:off x="3097" y="3709"/>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7614" name="Line 118"/>
            <p:cNvSpPr>
              <a:spLocks noChangeShapeType="1"/>
            </p:cNvSpPr>
            <p:nvPr/>
          </p:nvSpPr>
          <p:spPr bwMode="auto">
            <a:xfrm flipV="1">
              <a:off x="3170" y="3706"/>
              <a:ext cx="72" cy="96"/>
            </a:xfrm>
            <a:prstGeom prst="line">
              <a:avLst/>
            </a:prstGeom>
            <a:noFill/>
            <a:ln w="12700">
              <a:solidFill>
                <a:schemeClr val="tx1"/>
              </a:solidFill>
              <a:round/>
              <a:headEnd/>
              <a:tailEnd/>
            </a:ln>
          </p:spPr>
          <p:txBody>
            <a:bodyPr lIns="91437" tIns="45719" rIns="91437" bIns="45719"/>
            <a:lstStyle/>
            <a:p>
              <a:endParaRPr lang="en-US"/>
            </a:p>
          </p:txBody>
        </p:sp>
      </p:grpSp>
      <p:grpSp>
        <p:nvGrpSpPr>
          <p:cNvPr id="147469" name="Group 120"/>
          <p:cNvGrpSpPr>
            <a:grpSpLocks/>
          </p:cNvGrpSpPr>
          <p:nvPr/>
        </p:nvGrpSpPr>
        <p:grpSpPr bwMode="auto">
          <a:xfrm rot="10800000">
            <a:off x="2703513" y="4033838"/>
            <a:ext cx="273050" cy="96837"/>
            <a:chOff x="2952" y="3705"/>
            <a:chExt cx="290" cy="103"/>
          </a:xfrm>
        </p:grpSpPr>
        <p:sp>
          <p:nvSpPr>
            <p:cNvPr id="147607" name="Line 121"/>
            <p:cNvSpPr>
              <a:spLocks noChangeShapeType="1"/>
            </p:cNvSpPr>
            <p:nvPr/>
          </p:nvSpPr>
          <p:spPr bwMode="auto">
            <a:xfrm>
              <a:off x="2952" y="3712"/>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7608" name="Line 122"/>
            <p:cNvSpPr>
              <a:spLocks noChangeShapeType="1"/>
            </p:cNvSpPr>
            <p:nvPr/>
          </p:nvSpPr>
          <p:spPr bwMode="auto">
            <a:xfrm flipV="1">
              <a:off x="3025" y="3705"/>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7609" name="Line 123"/>
            <p:cNvSpPr>
              <a:spLocks noChangeShapeType="1"/>
            </p:cNvSpPr>
            <p:nvPr/>
          </p:nvSpPr>
          <p:spPr bwMode="auto">
            <a:xfrm>
              <a:off x="3097" y="3709"/>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7610" name="Line 124"/>
            <p:cNvSpPr>
              <a:spLocks noChangeShapeType="1"/>
            </p:cNvSpPr>
            <p:nvPr/>
          </p:nvSpPr>
          <p:spPr bwMode="auto">
            <a:xfrm flipV="1">
              <a:off x="3170" y="3706"/>
              <a:ext cx="72" cy="96"/>
            </a:xfrm>
            <a:prstGeom prst="line">
              <a:avLst/>
            </a:prstGeom>
            <a:noFill/>
            <a:ln w="6350">
              <a:solidFill>
                <a:srgbClr val="339966"/>
              </a:solidFill>
              <a:round/>
              <a:headEnd/>
              <a:tailEnd/>
            </a:ln>
          </p:spPr>
          <p:txBody>
            <a:bodyPr lIns="91437" tIns="45719" rIns="91437" bIns="45719"/>
            <a:lstStyle/>
            <a:p>
              <a:endParaRPr lang="en-US"/>
            </a:p>
          </p:txBody>
        </p:sp>
      </p:grpSp>
      <p:sp>
        <p:nvSpPr>
          <p:cNvPr id="147470" name="Line 125"/>
          <p:cNvSpPr>
            <a:spLocks noChangeShapeType="1"/>
          </p:cNvSpPr>
          <p:nvPr/>
        </p:nvSpPr>
        <p:spPr bwMode="auto">
          <a:xfrm>
            <a:off x="2838450" y="4137025"/>
            <a:ext cx="0" cy="144463"/>
          </a:xfrm>
          <a:prstGeom prst="line">
            <a:avLst/>
          </a:prstGeom>
          <a:noFill/>
          <a:ln w="6350">
            <a:solidFill>
              <a:srgbClr val="339966"/>
            </a:solidFill>
            <a:round/>
            <a:headEnd/>
            <a:tailEnd/>
          </a:ln>
        </p:spPr>
        <p:txBody>
          <a:bodyPr lIns="91437" tIns="45719" rIns="91437" bIns="45719"/>
          <a:lstStyle/>
          <a:p>
            <a:endParaRPr lang="en-US"/>
          </a:p>
        </p:txBody>
      </p:sp>
      <p:sp>
        <p:nvSpPr>
          <p:cNvPr id="147471" name="Rectangle 127"/>
          <p:cNvSpPr>
            <a:spLocks noChangeArrowheads="1"/>
          </p:cNvSpPr>
          <p:nvPr/>
        </p:nvSpPr>
        <p:spPr bwMode="auto">
          <a:xfrm>
            <a:off x="2784475" y="3503613"/>
            <a:ext cx="95250" cy="9525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72" name="Line 128"/>
          <p:cNvSpPr>
            <a:spLocks noChangeShapeType="1"/>
          </p:cNvSpPr>
          <p:nvPr/>
        </p:nvSpPr>
        <p:spPr bwMode="auto">
          <a:xfrm>
            <a:off x="2832100" y="3290888"/>
            <a:ext cx="0" cy="209550"/>
          </a:xfrm>
          <a:prstGeom prst="line">
            <a:avLst/>
          </a:prstGeom>
          <a:noFill/>
          <a:ln w="12700">
            <a:solidFill>
              <a:schemeClr val="tx1"/>
            </a:solidFill>
            <a:round/>
            <a:headEnd/>
            <a:tailEnd/>
          </a:ln>
        </p:spPr>
        <p:txBody>
          <a:bodyPr lIns="91437" tIns="45719" rIns="91437" bIns="45719"/>
          <a:lstStyle/>
          <a:p>
            <a:endParaRPr lang="en-US"/>
          </a:p>
        </p:txBody>
      </p:sp>
      <p:sp>
        <p:nvSpPr>
          <p:cNvPr id="147473" name="Line 129"/>
          <p:cNvSpPr>
            <a:spLocks noChangeShapeType="1"/>
          </p:cNvSpPr>
          <p:nvPr/>
        </p:nvSpPr>
        <p:spPr bwMode="auto">
          <a:xfrm>
            <a:off x="2495550" y="4287838"/>
            <a:ext cx="692150" cy="0"/>
          </a:xfrm>
          <a:prstGeom prst="line">
            <a:avLst/>
          </a:prstGeom>
          <a:noFill/>
          <a:ln w="6350">
            <a:solidFill>
              <a:srgbClr val="339966"/>
            </a:solidFill>
            <a:round/>
            <a:headEnd/>
            <a:tailEnd/>
          </a:ln>
        </p:spPr>
        <p:txBody>
          <a:bodyPr lIns="91437" tIns="45719" rIns="91437" bIns="45719"/>
          <a:lstStyle/>
          <a:p>
            <a:endParaRPr lang="en-US"/>
          </a:p>
        </p:txBody>
      </p:sp>
      <p:sp>
        <p:nvSpPr>
          <p:cNvPr id="147474" name="Rectangle 183"/>
          <p:cNvSpPr>
            <a:spLocks noChangeArrowheads="1"/>
          </p:cNvSpPr>
          <p:nvPr/>
        </p:nvSpPr>
        <p:spPr bwMode="auto">
          <a:xfrm>
            <a:off x="5145088" y="3197225"/>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75" name="Rectangle 184"/>
          <p:cNvSpPr>
            <a:spLocks noChangeArrowheads="1"/>
          </p:cNvSpPr>
          <p:nvPr/>
        </p:nvSpPr>
        <p:spPr bwMode="auto">
          <a:xfrm>
            <a:off x="7038975" y="3198813"/>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76" name="Line 185"/>
          <p:cNvSpPr>
            <a:spLocks noChangeShapeType="1"/>
          </p:cNvSpPr>
          <p:nvPr/>
        </p:nvSpPr>
        <p:spPr bwMode="auto">
          <a:xfrm>
            <a:off x="4878388" y="3298825"/>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477" name="Line 186"/>
          <p:cNvSpPr>
            <a:spLocks noChangeShapeType="1"/>
          </p:cNvSpPr>
          <p:nvPr/>
        </p:nvSpPr>
        <p:spPr bwMode="auto">
          <a:xfrm>
            <a:off x="7267575" y="3300413"/>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478" name="Line 187"/>
          <p:cNvSpPr>
            <a:spLocks noChangeShapeType="1"/>
          </p:cNvSpPr>
          <p:nvPr/>
        </p:nvSpPr>
        <p:spPr bwMode="auto">
          <a:xfrm>
            <a:off x="5360988" y="3298825"/>
            <a:ext cx="1676400" cy="0"/>
          </a:xfrm>
          <a:prstGeom prst="line">
            <a:avLst/>
          </a:prstGeom>
          <a:noFill/>
          <a:ln w="12700">
            <a:solidFill>
              <a:schemeClr val="tx1"/>
            </a:solidFill>
            <a:round/>
            <a:headEnd/>
            <a:tailEnd/>
          </a:ln>
        </p:spPr>
        <p:txBody>
          <a:bodyPr lIns="91437" tIns="45719" rIns="91437" bIns="45719"/>
          <a:lstStyle/>
          <a:p>
            <a:endParaRPr lang="en-US"/>
          </a:p>
        </p:txBody>
      </p:sp>
      <p:sp>
        <p:nvSpPr>
          <p:cNvPr id="147479" name="Line 188"/>
          <p:cNvSpPr>
            <a:spLocks noChangeShapeType="1"/>
          </p:cNvSpPr>
          <p:nvPr/>
        </p:nvSpPr>
        <p:spPr bwMode="auto">
          <a:xfrm>
            <a:off x="5945188" y="3603625"/>
            <a:ext cx="0" cy="304800"/>
          </a:xfrm>
          <a:prstGeom prst="line">
            <a:avLst/>
          </a:prstGeom>
          <a:noFill/>
          <a:ln w="12700">
            <a:solidFill>
              <a:schemeClr val="tx1"/>
            </a:solidFill>
            <a:round/>
            <a:headEnd/>
            <a:tailEnd/>
          </a:ln>
        </p:spPr>
        <p:txBody>
          <a:bodyPr lIns="91437" tIns="45719" rIns="91437" bIns="45719"/>
          <a:lstStyle/>
          <a:p>
            <a:endParaRPr lang="en-US"/>
          </a:p>
        </p:txBody>
      </p:sp>
      <p:grpSp>
        <p:nvGrpSpPr>
          <p:cNvPr id="147480" name="Group 190"/>
          <p:cNvGrpSpPr>
            <a:grpSpLocks/>
          </p:cNvGrpSpPr>
          <p:nvPr/>
        </p:nvGrpSpPr>
        <p:grpSpPr bwMode="auto">
          <a:xfrm>
            <a:off x="5811838" y="3897313"/>
            <a:ext cx="273050" cy="95250"/>
            <a:chOff x="2952" y="3705"/>
            <a:chExt cx="290" cy="103"/>
          </a:xfrm>
        </p:grpSpPr>
        <p:sp>
          <p:nvSpPr>
            <p:cNvPr id="147603" name="Line 191"/>
            <p:cNvSpPr>
              <a:spLocks noChangeShapeType="1"/>
            </p:cNvSpPr>
            <p:nvPr/>
          </p:nvSpPr>
          <p:spPr bwMode="auto">
            <a:xfrm>
              <a:off x="2952" y="3712"/>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7604" name="Line 192"/>
            <p:cNvSpPr>
              <a:spLocks noChangeShapeType="1"/>
            </p:cNvSpPr>
            <p:nvPr/>
          </p:nvSpPr>
          <p:spPr bwMode="auto">
            <a:xfrm flipV="1">
              <a:off x="3025" y="3705"/>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7605" name="Line 193"/>
            <p:cNvSpPr>
              <a:spLocks noChangeShapeType="1"/>
            </p:cNvSpPr>
            <p:nvPr/>
          </p:nvSpPr>
          <p:spPr bwMode="auto">
            <a:xfrm>
              <a:off x="3097" y="3709"/>
              <a:ext cx="72" cy="96"/>
            </a:xfrm>
            <a:prstGeom prst="line">
              <a:avLst/>
            </a:prstGeom>
            <a:noFill/>
            <a:ln w="12700">
              <a:solidFill>
                <a:schemeClr val="tx1"/>
              </a:solidFill>
              <a:round/>
              <a:headEnd/>
              <a:tailEnd/>
            </a:ln>
          </p:spPr>
          <p:txBody>
            <a:bodyPr lIns="91437" tIns="45719" rIns="91437" bIns="45719"/>
            <a:lstStyle/>
            <a:p>
              <a:endParaRPr lang="en-US"/>
            </a:p>
          </p:txBody>
        </p:sp>
        <p:sp>
          <p:nvSpPr>
            <p:cNvPr id="147606" name="Line 194"/>
            <p:cNvSpPr>
              <a:spLocks noChangeShapeType="1"/>
            </p:cNvSpPr>
            <p:nvPr/>
          </p:nvSpPr>
          <p:spPr bwMode="auto">
            <a:xfrm flipV="1">
              <a:off x="3170" y="3706"/>
              <a:ext cx="72" cy="96"/>
            </a:xfrm>
            <a:prstGeom prst="line">
              <a:avLst/>
            </a:prstGeom>
            <a:noFill/>
            <a:ln w="12700">
              <a:solidFill>
                <a:schemeClr val="tx1"/>
              </a:solidFill>
              <a:round/>
              <a:headEnd/>
              <a:tailEnd/>
            </a:ln>
          </p:spPr>
          <p:txBody>
            <a:bodyPr lIns="91437" tIns="45719" rIns="91437" bIns="45719"/>
            <a:lstStyle/>
            <a:p>
              <a:endParaRPr lang="en-US"/>
            </a:p>
          </p:txBody>
        </p:sp>
      </p:grpSp>
      <p:grpSp>
        <p:nvGrpSpPr>
          <p:cNvPr id="147481" name="Group 195"/>
          <p:cNvGrpSpPr>
            <a:grpSpLocks/>
          </p:cNvGrpSpPr>
          <p:nvPr/>
        </p:nvGrpSpPr>
        <p:grpSpPr bwMode="auto">
          <a:xfrm rot="10800000">
            <a:off x="5816600" y="4035425"/>
            <a:ext cx="273050" cy="96838"/>
            <a:chOff x="2952" y="3705"/>
            <a:chExt cx="290" cy="103"/>
          </a:xfrm>
        </p:grpSpPr>
        <p:sp>
          <p:nvSpPr>
            <p:cNvPr id="147599" name="Line 196"/>
            <p:cNvSpPr>
              <a:spLocks noChangeShapeType="1"/>
            </p:cNvSpPr>
            <p:nvPr/>
          </p:nvSpPr>
          <p:spPr bwMode="auto">
            <a:xfrm>
              <a:off x="2952" y="3712"/>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7600" name="Line 197"/>
            <p:cNvSpPr>
              <a:spLocks noChangeShapeType="1"/>
            </p:cNvSpPr>
            <p:nvPr/>
          </p:nvSpPr>
          <p:spPr bwMode="auto">
            <a:xfrm flipV="1">
              <a:off x="3025" y="3705"/>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7601" name="Line 198"/>
            <p:cNvSpPr>
              <a:spLocks noChangeShapeType="1"/>
            </p:cNvSpPr>
            <p:nvPr/>
          </p:nvSpPr>
          <p:spPr bwMode="auto">
            <a:xfrm>
              <a:off x="3097" y="3709"/>
              <a:ext cx="72" cy="96"/>
            </a:xfrm>
            <a:prstGeom prst="line">
              <a:avLst/>
            </a:prstGeom>
            <a:noFill/>
            <a:ln w="6350">
              <a:solidFill>
                <a:srgbClr val="339966"/>
              </a:solidFill>
              <a:round/>
              <a:headEnd/>
              <a:tailEnd/>
            </a:ln>
          </p:spPr>
          <p:txBody>
            <a:bodyPr lIns="91437" tIns="45719" rIns="91437" bIns="45719"/>
            <a:lstStyle/>
            <a:p>
              <a:endParaRPr lang="en-US"/>
            </a:p>
          </p:txBody>
        </p:sp>
        <p:sp>
          <p:nvSpPr>
            <p:cNvPr id="147602" name="Line 199"/>
            <p:cNvSpPr>
              <a:spLocks noChangeShapeType="1"/>
            </p:cNvSpPr>
            <p:nvPr/>
          </p:nvSpPr>
          <p:spPr bwMode="auto">
            <a:xfrm flipV="1">
              <a:off x="3170" y="3706"/>
              <a:ext cx="72" cy="96"/>
            </a:xfrm>
            <a:prstGeom prst="line">
              <a:avLst/>
            </a:prstGeom>
            <a:noFill/>
            <a:ln w="6350">
              <a:solidFill>
                <a:srgbClr val="339966"/>
              </a:solidFill>
              <a:round/>
              <a:headEnd/>
              <a:tailEnd/>
            </a:ln>
          </p:spPr>
          <p:txBody>
            <a:bodyPr lIns="91437" tIns="45719" rIns="91437" bIns="45719"/>
            <a:lstStyle/>
            <a:p>
              <a:endParaRPr lang="en-US"/>
            </a:p>
          </p:txBody>
        </p:sp>
      </p:grpSp>
      <p:sp>
        <p:nvSpPr>
          <p:cNvPr id="147482" name="Line 200"/>
          <p:cNvSpPr>
            <a:spLocks noChangeShapeType="1"/>
          </p:cNvSpPr>
          <p:nvPr/>
        </p:nvSpPr>
        <p:spPr bwMode="auto">
          <a:xfrm>
            <a:off x="5951538" y="4138613"/>
            <a:ext cx="0" cy="144462"/>
          </a:xfrm>
          <a:prstGeom prst="line">
            <a:avLst/>
          </a:prstGeom>
          <a:noFill/>
          <a:ln w="6350">
            <a:solidFill>
              <a:schemeClr val="tx2"/>
            </a:solidFill>
            <a:round/>
            <a:headEnd/>
            <a:tailEnd/>
          </a:ln>
        </p:spPr>
        <p:txBody>
          <a:bodyPr lIns="91437" tIns="45719" rIns="91437" bIns="45719"/>
          <a:lstStyle/>
          <a:p>
            <a:endParaRPr lang="en-US"/>
          </a:p>
        </p:txBody>
      </p:sp>
      <p:sp>
        <p:nvSpPr>
          <p:cNvPr id="147483" name="Rectangle 201"/>
          <p:cNvSpPr>
            <a:spLocks noChangeArrowheads="1"/>
          </p:cNvSpPr>
          <p:nvPr/>
        </p:nvSpPr>
        <p:spPr bwMode="auto">
          <a:xfrm>
            <a:off x="5897563" y="3505200"/>
            <a:ext cx="95250" cy="9525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84" name="Line 202"/>
          <p:cNvSpPr>
            <a:spLocks noChangeShapeType="1"/>
          </p:cNvSpPr>
          <p:nvPr/>
        </p:nvSpPr>
        <p:spPr bwMode="auto">
          <a:xfrm>
            <a:off x="5945188" y="3292475"/>
            <a:ext cx="0" cy="209550"/>
          </a:xfrm>
          <a:prstGeom prst="line">
            <a:avLst/>
          </a:prstGeom>
          <a:noFill/>
          <a:ln w="12700">
            <a:solidFill>
              <a:schemeClr val="tx1"/>
            </a:solidFill>
            <a:round/>
            <a:headEnd/>
            <a:tailEnd/>
          </a:ln>
        </p:spPr>
        <p:txBody>
          <a:bodyPr lIns="91437" tIns="45719" rIns="91437" bIns="45719"/>
          <a:lstStyle/>
          <a:p>
            <a:endParaRPr lang="en-US"/>
          </a:p>
        </p:txBody>
      </p:sp>
      <p:sp>
        <p:nvSpPr>
          <p:cNvPr id="147485" name="Line 203"/>
          <p:cNvSpPr>
            <a:spLocks noChangeShapeType="1"/>
          </p:cNvSpPr>
          <p:nvPr/>
        </p:nvSpPr>
        <p:spPr bwMode="auto">
          <a:xfrm>
            <a:off x="5608638" y="4289425"/>
            <a:ext cx="692150" cy="0"/>
          </a:xfrm>
          <a:prstGeom prst="line">
            <a:avLst/>
          </a:prstGeom>
          <a:noFill/>
          <a:ln w="6350">
            <a:solidFill>
              <a:srgbClr val="339966"/>
            </a:solidFill>
            <a:round/>
            <a:headEnd/>
            <a:tailEnd/>
          </a:ln>
        </p:spPr>
        <p:txBody>
          <a:bodyPr lIns="91437" tIns="45719" rIns="91437" bIns="45719"/>
          <a:lstStyle/>
          <a:p>
            <a:endParaRPr lang="en-US"/>
          </a:p>
        </p:txBody>
      </p:sp>
      <p:grpSp>
        <p:nvGrpSpPr>
          <p:cNvPr id="147486" name="Group 211"/>
          <p:cNvGrpSpPr>
            <a:grpSpLocks/>
          </p:cNvGrpSpPr>
          <p:nvPr/>
        </p:nvGrpSpPr>
        <p:grpSpPr bwMode="auto">
          <a:xfrm>
            <a:off x="5600700" y="4070350"/>
            <a:ext cx="95250" cy="215900"/>
            <a:chOff x="1643" y="4024"/>
            <a:chExt cx="60" cy="136"/>
          </a:xfrm>
        </p:grpSpPr>
        <p:sp>
          <p:nvSpPr>
            <p:cNvPr id="147596" name="Rectangle 212"/>
            <p:cNvSpPr>
              <a:spLocks noChangeArrowheads="1"/>
            </p:cNvSpPr>
            <p:nvPr/>
          </p:nvSpPr>
          <p:spPr bwMode="auto">
            <a:xfrm>
              <a:off x="1643" y="4071"/>
              <a:ext cx="60" cy="60"/>
            </a:xfrm>
            <a:prstGeom prst="rect">
              <a:avLst/>
            </a:prstGeom>
            <a:solidFill>
              <a:srgbClr val="FFFFFF"/>
            </a:solidFill>
            <a:ln w="6350" algn="ctr">
              <a:solidFill>
                <a:srgbClr val="339966"/>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97" name="Line 213"/>
            <p:cNvSpPr>
              <a:spLocks noChangeShapeType="1"/>
            </p:cNvSpPr>
            <p:nvPr/>
          </p:nvSpPr>
          <p:spPr bwMode="auto">
            <a:xfrm flipV="1">
              <a:off x="1674" y="4024"/>
              <a:ext cx="0" cy="44"/>
            </a:xfrm>
            <a:prstGeom prst="line">
              <a:avLst/>
            </a:prstGeom>
            <a:noFill/>
            <a:ln w="6350">
              <a:solidFill>
                <a:srgbClr val="339966"/>
              </a:solidFill>
              <a:round/>
              <a:headEnd/>
              <a:tailEnd/>
            </a:ln>
          </p:spPr>
          <p:txBody>
            <a:bodyPr lIns="91437" tIns="45719" rIns="91437" bIns="45719"/>
            <a:lstStyle/>
            <a:p>
              <a:endParaRPr lang="en-US"/>
            </a:p>
          </p:txBody>
        </p:sp>
        <p:sp>
          <p:nvSpPr>
            <p:cNvPr id="147598" name="Line 214"/>
            <p:cNvSpPr>
              <a:spLocks noChangeShapeType="1"/>
            </p:cNvSpPr>
            <p:nvPr/>
          </p:nvSpPr>
          <p:spPr bwMode="auto">
            <a:xfrm>
              <a:off x="1674" y="4132"/>
              <a:ext cx="0" cy="28"/>
            </a:xfrm>
            <a:prstGeom prst="line">
              <a:avLst/>
            </a:prstGeom>
            <a:noFill/>
            <a:ln w="6350">
              <a:solidFill>
                <a:srgbClr val="339966"/>
              </a:solidFill>
              <a:round/>
              <a:headEnd/>
              <a:tailEnd/>
            </a:ln>
          </p:spPr>
          <p:txBody>
            <a:bodyPr lIns="91437" tIns="45719" rIns="91437" bIns="45719"/>
            <a:lstStyle/>
            <a:p>
              <a:endParaRPr lang="en-US"/>
            </a:p>
          </p:txBody>
        </p:sp>
      </p:grpSp>
      <p:grpSp>
        <p:nvGrpSpPr>
          <p:cNvPr id="147487" name="Group 215"/>
          <p:cNvGrpSpPr>
            <a:grpSpLocks/>
          </p:cNvGrpSpPr>
          <p:nvPr/>
        </p:nvGrpSpPr>
        <p:grpSpPr bwMode="auto">
          <a:xfrm>
            <a:off x="3090863" y="4075113"/>
            <a:ext cx="95250" cy="215900"/>
            <a:chOff x="1643" y="4024"/>
            <a:chExt cx="60" cy="136"/>
          </a:xfrm>
        </p:grpSpPr>
        <p:sp>
          <p:nvSpPr>
            <p:cNvPr id="147593" name="Rectangle 216"/>
            <p:cNvSpPr>
              <a:spLocks noChangeArrowheads="1"/>
            </p:cNvSpPr>
            <p:nvPr/>
          </p:nvSpPr>
          <p:spPr bwMode="auto">
            <a:xfrm>
              <a:off x="1643" y="4071"/>
              <a:ext cx="60" cy="60"/>
            </a:xfrm>
            <a:prstGeom prst="rect">
              <a:avLst/>
            </a:prstGeom>
            <a:solidFill>
              <a:srgbClr val="FFFFFF"/>
            </a:solidFill>
            <a:ln w="6350" algn="ctr">
              <a:solidFill>
                <a:srgbClr val="339966"/>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94" name="Line 217"/>
            <p:cNvSpPr>
              <a:spLocks noChangeShapeType="1"/>
            </p:cNvSpPr>
            <p:nvPr/>
          </p:nvSpPr>
          <p:spPr bwMode="auto">
            <a:xfrm flipV="1">
              <a:off x="1674" y="4024"/>
              <a:ext cx="0" cy="44"/>
            </a:xfrm>
            <a:prstGeom prst="line">
              <a:avLst/>
            </a:prstGeom>
            <a:noFill/>
            <a:ln w="6350">
              <a:solidFill>
                <a:srgbClr val="339966"/>
              </a:solidFill>
              <a:round/>
              <a:headEnd/>
              <a:tailEnd/>
            </a:ln>
          </p:spPr>
          <p:txBody>
            <a:bodyPr lIns="91437" tIns="45719" rIns="91437" bIns="45719"/>
            <a:lstStyle/>
            <a:p>
              <a:endParaRPr lang="en-US"/>
            </a:p>
          </p:txBody>
        </p:sp>
        <p:sp>
          <p:nvSpPr>
            <p:cNvPr id="147595" name="Line 218"/>
            <p:cNvSpPr>
              <a:spLocks noChangeShapeType="1"/>
            </p:cNvSpPr>
            <p:nvPr/>
          </p:nvSpPr>
          <p:spPr bwMode="auto">
            <a:xfrm>
              <a:off x="1674" y="4132"/>
              <a:ext cx="0" cy="28"/>
            </a:xfrm>
            <a:prstGeom prst="line">
              <a:avLst/>
            </a:prstGeom>
            <a:noFill/>
            <a:ln w="6350">
              <a:solidFill>
                <a:srgbClr val="339966"/>
              </a:solidFill>
              <a:round/>
              <a:headEnd/>
              <a:tailEnd/>
            </a:ln>
          </p:spPr>
          <p:txBody>
            <a:bodyPr lIns="91437" tIns="45719" rIns="91437" bIns="45719"/>
            <a:lstStyle/>
            <a:p>
              <a:endParaRPr lang="en-US"/>
            </a:p>
          </p:txBody>
        </p:sp>
      </p:grpSp>
      <p:sp>
        <p:nvSpPr>
          <p:cNvPr id="147488" name="Line 219"/>
          <p:cNvSpPr>
            <a:spLocks noChangeShapeType="1"/>
          </p:cNvSpPr>
          <p:nvPr/>
        </p:nvSpPr>
        <p:spPr bwMode="auto">
          <a:xfrm>
            <a:off x="3136900" y="4071938"/>
            <a:ext cx="2511425" cy="0"/>
          </a:xfrm>
          <a:prstGeom prst="line">
            <a:avLst/>
          </a:prstGeom>
          <a:noFill/>
          <a:ln w="6350">
            <a:solidFill>
              <a:srgbClr val="339966"/>
            </a:solidFill>
            <a:round/>
            <a:headEnd/>
            <a:tailEnd/>
          </a:ln>
        </p:spPr>
        <p:txBody>
          <a:bodyPr lIns="91437" tIns="45719" rIns="91437" bIns="45719"/>
          <a:lstStyle/>
          <a:p>
            <a:endParaRPr lang="en-US"/>
          </a:p>
        </p:txBody>
      </p:sp>
      <p:sp>
        <p:nvSpPr>
          <p:cNvPr id="147489" name="Line 221"/>
          <p:cNvSpPr>
            <a:spLocks noChangeShapeType="1"/>
          </p:cNvSpPr>
          <p:nvPr/>
        </p:nvSpPr>
        <p:spPr bwMode="auto">
          <a:xfrm>
            <a:off x="7543800" y="2803525"/>
            <a:ext cx="1588" cy="977900"/>
          </a:xfrm>
          <a:prstGeom prst="line">
            <a:avLst/>
          </a:prstGeom>
          <a:noFill/>
          <a:ln w="12700">
            <a:solidFill>
              <a:schemeClr val="tx1"/>
            </a:solidFill>
            <a:round/>
            <a:headEnd/>
            <a:tailEnd/>
          </a:ln>
        </p:spPr>
        <p:txBody>
          <a:bodyPr lIns="91437" tIns="45719" rIns="91437" bIns="45719"/>
          <a:lstStyle/>
          <a:p>
            <a:endParaRPr lang="en-US"/>
          </a:p>
        </p:txBody>
      </p:sp>
      <p:sp>
        <p:nvSpPr>
          <p:cNvPr id="147490" name="Line 222"/>
          <p:cNvSpPr>
            <a:spLocks noChangeShapeType="1"/>
          </p:cNvSpPr>
          <p:nvPr/>
        </p:nvSpPr>
        <p:spPr bwMode="auto">
          <a:xfrm flipV="1">
            <a:off x="2552700" y="3919538"/>
            <a:ext cx="0" cy="368300"/>
          </a:xfrm>
          <a:prstGeom prst="line">
            <a:avLst/>
          </a:prstGeom>
          <a:noFill/>
          <a:ln w="6350">
            <a:solidFill>
              <a:srgbClr val="339966"/>
            </a:solidFill>
            <a:round/>
            <a:headEnd/>
            <a:tailEnd type="triangle" w="med" len="med"/>
          </a:ln>
        </p:spPr>
        <p:txBody>
          <a:bodyPr lIns="91437" tIns="45719" rIns="91437" bIns="45719"/>
          <a:lstStyle/>
          <a:p>
            <a:endParaRPr lang="en-US"/>
          </a:p>
        </p:txBody>
      </p:sp>
      <p:sp>
        <p:nvSpPr>
          <p:cNvPr id="147491" name="Line 223"/>
          <p:cNvSpPr>
            <a:spLocks noChangeShapeType="1"/>
          </p:cNvSpPr>
          <p:nvPr/>
        </p:nvSpPr>
        <p:spPr bwMode="auto">
          <a:xfrm>
            <a:off x="3843338" y="3311525"/>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grpSp>
        <p:nvGrpSpPr>
          <p:cNvPr id="147492" name="Group 252"/>
          <p:cNvGrpSpPr>
            <a:grpSpLocks/>
          </p:cNvGrpSpPr>
          <p:nvPr/>
        </p:nvGrpSpPr>
        <p:grpSpPr bwMode="auto">
          <a:xfrm>
            <a:off x="7546975" y="3625850"/>
            <a:ext cx="482600" cy="228600"/>
            <a:chOff x="397" y="3841"/>
            <a:chExt cx="304" cy="144"/>
          </a:xfrm>
        </p:grpSpPr>
        <p:sp>
          <p:nvSpPr>
            <p:cNvPr id="147591" name="Rectangle 253"/>
            <p:cNvSpPr>
              <a:spLocks noChangeArrowheads="1"/>
            </p:cNvSpPr>
            <p:nvPr/>
          </p:nvSpPr>
          <p:spPr bwMode="auto">
            <a:xfrm>
              <a:off x="565" y="3841"/>
              <a:ext cx="136" cy="144"/>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92" name="Line 254"/>
            <p:cNvSpPr>
              <a:spLocks noChangeShapeType="1"/>
            </p:cNvSpPr>
            <p:nvPr/>
          </p:nvSpPr>
          <p:spPr bwMode="auto">
            <a:xfrm>
              <a:off x="397" y="3905"/>
              <a:ext cx="168" cy="1"/>
            </a:xfrm>
            <a:prstGeom prst="line">
              <a:avLst/>
            </a:prstGeom>
            <a:noFill/>
            <a:ln w="12700">
              <a:solidFill>
                <a:schemeClr val="tx1"/>
              </a:solidFill>
              <a:round/>
              <a:headEnd/>
              <a:tailEnd/>
            </a:ln>
          </p:spPr>
          <p:txBody>
            <a:bodyPr lIns="91437" tIns="45719" rIns="91437" bIns="45719"/>
            <a:lstStyle/>
            <a:p>
              <a:endParaRPr lang="en-US"/>
            </a:p>
          </p:txBody>
        </p:sp>
      </p:grpSp>
      <p:sp>
        <p:nvSpPr>
          <p:cNvPr id="147493" name="Line 255"/>
          <p:cNvSpPr>
            <a:spLocks noChangeShapeType="1"/>
          </p:cNvSpPr>
          <p:nvPr/>
        </p:nvSpPr>
        <p:spPr bwMode="auto">
          <a:xfrm rot="10800000" flipH="1">
            <a:off x="8037513" y="3729038"/>
            <a:ext cx="431800" cy="0"/>
          </a:xfrm>
          <a:prstGeom prst="line">
            <a:avLst/>
          </a:prstGeom>
          <a:noFill/>
          <a:ln w="12700">
            <a:solidFill>
              <a:schemeClr val="tx1"/>
            </a:solidFill>
            <a:round/>
            <a:headEnd/>
            <a:tailEnd/>
          </a:ln>
        </p:spPr>
        <p:txBody>
          <a:bodyPr lIns="91437" tIns="45719" rIns="91437" bIns="45719"/>
          <a:lstStyle/>
          <a:p>
            <a:endParaRPr lang="en-US"/>
          </a:p>
        </p:txBody>
      </p:sp>
      <p:sp>
        <p:nvSpPr>
          <p:cNvPr id="147494" name="Rectangle 183"/>
          <p:cNvSpPr>
            <a:spLocks noChangeArrowheads="1"/>
          </p:cNvSpPr>
          <p:nvPr/>
        </p:nvSpPr>
        <p:spPr bwMode="auto">
          <a:xfrm>
            <a:off x="5154613" y="2409825"/>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95" name="Rectangle 184"/>
          <p:cNvSpPr>
            <a:spLocks noChangeArrowheads="1"/>
          </p:cNvSpPr>
          <p:nvPr/>
        </p:nvSpPr>
        <p:spPr bwMode="auto">
          <a:xfrm>
            <a:off x="7677150" y="1738313"/>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96" name="Line 185"/>
          <p:cNvSpPr>
            <a:spLocks noChangeShapeType="1"/>
          </p:cNvSpPr>
          <p:nvPr/>
        </p:nvSpPr>
        <p:spPr bwMode="auto">
          <a:xfrm>
            <a:off x="4887913" y="2511425"/>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497" name="Rectangle 184"/>
          <p:cNvSpPr>
            <a:spLocks noChangeArrowheads="1"/>
          </p:cNvSpPr>
          <p:nvPr/>
        </p:nvSpPr>
        <p:spPr bwMode="auto">
          <a:xfrm>
            <a:off x="6140450" y="2411413"/>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498" name="Line 185"/>
          <p:cNvSpPr>
            <a:spLocks noChangeShapeType="1"/>
          </p:cNvSpPr>
          <p:nvPr/>
        </p:nvSpPr>
        <p:spPr bwMode="auto">
          <a:xfrm>
            <a:off x="6367463" y="2517775"/>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499" name="Line 68"/>
          <p:cNvSpPr>
            <a:spLocks noChangeShapeType="1"/>
          </p:cNvSpPr>
          <p:nvPr/>
        </p:nvSpPr>
        <p:spPr bwMode="auto">
          <a:xfrm>
            <a:off x="6635750" y="2244725"/>
            <a:ext cx="0" cy="527050"/>
          </a:xfrm>
          <a:prstGeom prst="line">
            <a:avLst/>
          </a:prstGeom>
          <a:noFill/>
          <a:ln w="12700">
            <a:solidFill>
              <a:schemeClr val="tx1"/>
            </a:solidFill>
            <a:round/>
            <a:headEnd/>
            <a:tailEnd/>
          </a:ln>
        </p:spPr>
        <p:txBody>
          <a:bodyPr/>
          <a:lstStyle/>
          <a:p>
            <a:endParaRPr lang="en-US"/>
          </a:p>
        </p:txBody>
      </p:sp>
      <p:sp>
        <p:nvSpPr>
          <p:cNvPr id="147500" name="Line 69"/>
          <p:cNvSpPr>
            <a:spLocks noChangeShapeType="1"/>
          </p:cNvSpPr>
          <p:nvPr/>
        </p:nvSpPr>
        <p:spPr bwMode="auto">
          <a:xfrm>
            <a:off x="7785100" y="1571625"/>
            <a:ext cx="0" cy="171450"/>
          </a:xfrm>
          <a:prstGeom prst="line">
            <a:avLst/>
          </a:prstGeom>
          <a:noFill/>
          <a:ln w="12700">
            <a:solidFill>
              <a:schemeClr val="tx1"/>
            </a:solidFill>
            <a:round/>
            <a:headEnd/>
            <a:tailEnd/>
          </a:ln>
        </p:spPr>
        <p:txBody>
          <a:bodyPr/>
          <a:lstStyle/>
          <a:p>
            <a:endParaRPr lang="en-US"/>
          </a:p>
        </p:txBody>
      </p:sp>
      <p:sp>
        <p:nvSpPr>
          <p:cNvPr id="147501" name="Line 185"/>
          <p:cNvSpPr>
            <a:spLocks noChangeShapeType="1"/>
          </p:cNvSpPr>
          <p:nvPr/>
        </p:nvSpPr>
        <p:spPr bwMode="auto">
          <a:xfrm>
            <a:off x="6640513" y="2517775"/>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502" name="Rectangle 184"/>
          <p:cNvSpPr>
            <a:spLocks noChangeArrowheads="1"/>
          </p:cNvSpPr>
          <p:nvPr/>
        </p:nvSpPr>
        <p:spPr bwMode="auto">
          <a:xfrm>
            <a:off x="6921500" y="2405063"/>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03" name="Line 72"/>
          <p:cNvSpPr>
            <a:spLocks noChangeShapeType="1"/>
          </p:cNvSpPr>
          <p:nvPr/>
        </p:nvSpPr>
        <p:spPr bwMode="auto">
          <a:xfrm>
            <a:off x="7134225" y="2524125"/>
            <a:ext cx="638175" cy="0"/>
          </a:xfrm>
          <a:prstGeom prst="line">
            <a:avLst/>
          </a:prstGeom>
          <a:noFill/>
          <a:ln w="9525">
            <a:solidFill>
              <a:schemeClr val="tx1"/>
            </a:solidFill>
            <a:round/>
            <a:headEnd/>
            <a:tailEnd/>
          </a:ln>
        </p:spPr>
        <p:txBody>
          <a:bodyPr/>
          <a:lstStyle/>
          <a:p>
            <a:endParaRPr lang="en-US"/>
          </a:p>
        </p:txBody>
      </p:sp>
      <p:sp>
        <p:nvSpPr>
          <p:cNvPr id="147504" name="Line 73"/>
          <p:cNvSpPr>
            <a:spLocks noChangeShapeType="1"/>
          </p:cNvSpPr>
          <p:nvPr/>
        </p:nvSpPr>
        <p:spPr bwMode="auto">
          <a:xfrm flipV="1">
            <a:off x="7781925" y="1971675"/>
            <a:ext cx="0" cy="552450"/>
          </a:xfrm>
          <a:prstGeom prst="line">
            <a:avLst/>
          </a:prstGeom>
          <a:noFill/>
          <a:ln w="9525">
            <a:solidFill>
              <a:schemeClr val="tx1"/>
            </a:solidFill>
            <a:round/>
            <a:headEnd/>
            <a:tailEnd/>
          </a:ln>
        </p:spPr>
        <p:txBody>
          <a:bodyPr/>
          <a:lstStyle/>
          <a:p>
            <a:endParaRPr lang="en-US"/>
          </a:p>
        </p:txBody>
      </p:sp>
      <p:sp>
        <p:nvSpPr>
          <p:cNvPr id="147505" name="Line 74"/>
          <p:cNvSpPr>
            <a:spLocks noChangeShapeType="1"/>
          </p:cNvSpPr>
          <p:nvPr/>
        </p:nvSpPr>
        <p:spPr bwMode="auto">
          <a:xfrm>
            <a:off x="5362575" y="2524125"/>
            <a:ext cx="771525" cy="0"/>
          </a:xfrm>
          <a:prstGeom prst="line">
            <a:avLst/>
          </a:prstGeom>
          <a:noFill/>
          <a:ln w="9525">
            <a:solidFill>
              <a:schemeClr val="tx1"/>
            </a:solidFill>
            <a:round/>
            <a:headEnd/>
            <a:tailEnd/>
          </a:ln>
        </p:spPr>
        <p:txBody>
          <a:bodyPr/>
          <a:lstStyle/>
          <a:p>
            <a:endParaRPr lang="en-US"/>
          </a:p>
        </p:txBody>
      </p:sp>
      <p:sp>
        <p:nvSpPr>
          <p:cNvPr id="147506" name="Line 75"/>
          <p:cNvSpPr>
            <a:spLocks noChangeShapeType="1"/>
          </p:cNvSpPr>
          <p:nvPr/>
        </p:nvSpPr>
        <p:spPr bwMode="auto">
          <a:xfrm>
            <a:off x="8467725" y="3724275"/>
            <a:ext cx="0" cy="1238250"/>
          </a:xfrm>
          <a:prstGeom prst="line">
            <a:avLst/>
          </a:prstGeom>
          <a:noFill/>
          <a:ln w="9525">
            <a:solidFill>
              <a:schemeClr val="tx1"/>
            </a:solidFill>
            <a:round/>
            <a:headEnd/>
            <a:tailEnd/>
          </a:ln>
        </p:spPr>
        <p:txBody>
          <a:bodyPr/>
          <a:lstStyle/>
          <a:p>
            <a:endParaRPr lang="en-US"/>
          </a:p>
        </p:txBody>
      </p:sp>
      <p:sp>
        <p:nvSpPr>
          <p:cNvPr id="147507" name="Line 107"/>
          <p:cNvSpPr>
            <a:spLocks noChangeShapeType="1"/>
          </p:cNvSpPr>
          <p:nvPr/>
        </p:nvSpPr>
        <p:spPr bwMode="auto">
          <a:xfrm>
            <a:off x="5603875" y="2525713"/>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7508" name="Line 107"/>
          <p:cNvSpPr>
            <a:spLocks noChangeShapeType="1"/>
          </p:cNvSpPr>
          <p:nvPr/>
        </p:nvSpPr>
        <p:spPr bwMode="auto">
          <a:xfrm>
            <a:off x="5946775" y="2525713"/>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7509" name="Rectangle 102"/>
          <p:cNvSpPr>
            <a:spLocks noChangeArrowheads="1"/>
          </p:cNvSpPr>
          <p:nvPr/>
        </p:nvSpPr>
        <p:spPr bwMode="auto">
          <a:xfrm>
            <a:off x="1720850" y="2414588"/>
            <a:ext cx="215900" cy="228600"/>
          </a:xfrm>
          <a:prstGeom prst="rect">
            <a:avLst/>
          </a:prstGeom>
          <a:solidFill>
            <a:srgbClr val="FFFFFF"/>
          </a:solidFill>
          <a:ln w="12700" algn="ctr">
            <a:solidFill>
              <a:srgbClr val="FF0000"/>
            </a:solidFill>
            <a:prstDash val="sysDot"/>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10" name="Line 104"/>
          <p:cNvSpPr>
            <a:spLocks noChangeShapeType="1"/>
          </p:cNvSpPr>
          <p:nvPr/>
        </p:nvSpPr>
        <p:spPr bwMode="auto">
          <a:xfrm>
            <a:off x="1454150" y="2516188"/>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511" name="Rectangle 103"/>
          <p:cNvSpPr>
            <a:spLocks noChangeArrowheads="1"/>
          </p:cNvSpPr>
          <p:nvPr/>
        </p:nvSpPr>
        <p:spPr bwMode="auto">
          <a:xfrm>
            <a:off x="4402138" y="2406650"/>
            <a:ext cx="215900" cy="228600"/>
          </a:xfrm>
          <a:prstGeom prst="rect">
            <a:avLst/>
          </a:prstGeom>
          <a:solidFill>
            <a:srgbClr val="FFFFFF"/>
          </a:solidFill>
          <a:ln w="12700" algn="ctr">
            <a:solidFill>
              <a:srgbClr val="FF0000"/>
            </a:solidFill>
            <a:prstDash val="sysDot"/>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12" name="Line 105"/>
          <p:cNvSpPr>
            <a:spLocks noChangeShapeType="1"/>
          </p:cNvSpPr>
          <p:nvPr/>
        </p:nvSpPr>
        <p:spPr bwMode="auto">
          <a:xfrm>
            <a:off x="4630738" y="2508250"/>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513" name="Line 82"/>
          <p:cNvSpPr>
            <a:spLocks noChangeShapeType="1"/>
          </p:cNvSpPr>
          <p:nvPr/>
        </p:nvSpPr>
        <p:spPr bwMode="auto">
          <a:xfrm>
            <a:off x="1933575" y="2514600"/>
            <a:ext cx="2466975" cy="0"/>
          </a:xfrm>
          <a:prstGeom prst="line">
            <a:avLst/>
          </a:prstGeom>
          <a:noFill/>
          <a:ln w="9525">
            <a:solidFill>
              <a:srgbClr val="FF0000"/>
            </a:solidFill>
            <a:prstDash val="dash"/>
            <a:round/>
            <a:headEnd/>
            <a:tailEnd/>
          </a:ln>
        </p:spPr>
        <p:txBody>
          <a:bodyPr/>
          <a:lstStyle/>
          <a:p>
            <a:endParaRPr lang="en-US"/>
          </a:p>
        </p:txBody>
      </p:sp>
      <p:sp>
        <p:nvSpPr>
          <p:cNvPr id="147514" name="Line 107"/>
          <p:cNvSpPr>
            <a:spLocks noChangeShapeType="1"/>
          </p:cNvSpPr>
          <p:nvPr/>
        </p:nvSpPr>
        <p:spPr bwMode="auto">
          <a:xfrm>
            <a:off x="8470900" y="4992688"/>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7515" name="Rectangle 253"/>
          <p:cNvSpPr>
            <a:spLocks noChangeArrowheads="1"/>
          </p:cNvSpPr>
          <p:nvPr/>
        </p:nvSpPr>
        <p:spPr bwMode="auto">
          <a:xfrm>
            <a:off x="955675" y="3206750"/>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16" name="Line 254"/>
          <p:cNvSpPr>
            <a:spLocks noChangeShapeType="1"/>
          </p:cNvSpPr>
          <p:nvPr/>
        </p:nvSpPr>
        <p:spPr bwMode="auto">
          <a:xfrm>
            <a:off x="698500" y="3298825"/>
            <a:ext cx="266700" cy="1588"/>
          </a:xfrm>
          <a:prstGeom prst="line">
            <a:avLst/>
          </a:prstGeom>
          <a:noFill/>
          <a:ln w="12700">
            <a:solidFill>
              <a:schemeClr val="tx1"/>
            </a:solidFill>
            <a:round/>
            <a:headEnd/>
            <a:tailEnd/>
          </a:ln>
        </p:spPr>
        <p:txBody>
          <a:bodyPr lIns="91437" tIns="45719" rIns="91437" bIns="45719"/>
          <a:lstStyle/>
          <a:p>
            <a:endParaRPr lang="en-US"/>
          </a:p>
        </p:txBody>
      </p:sp>
      <p:sp>
        <p:nvSpPr>
          <p:cNvPr id="147517" name="Line 86"/>
          <p:cNvSpPr>
            <a:spLocks noChangeShapeType="1"/>
          </p:cNvSpPr>
          <p:nvPr/>
        </p:nvSpPr>
        <p:spPr bwMode="auto">
          <a:xfrm>
            <a:off x="704850" y="3305175"/>
            <a:ext cx="0" cy="1238250"/>
          </a:xfrm>
          <a:prstGeom prst="line">
            <a:avLst/>
          </a:prstGeom>
          <a:noFill/>
          <a:ln w="9525">
            <a:solidFill>
              <a:schemeClr val="tx1"/>
            </a:solidFill>
            <a:round/>
            <a:headEnd/>
            <a:tailEnd/>
          </a:ln>
        </p:spPr>
        <p:txBody>
          <a:bodyPr/>
          <a:lstStyle/>
          <a:p>
            <a:endParaRPr lang="en-US"/>
          </a:p>
        </p:txBody>
      </p:sp>
      <p:sp>
        <p:nvSpPr>
          <p:cNvPr id="147518" name="Line 107"/>
          <p:cNvSpPr>
            <a:spLocks noChangeShapeType="1"/>
          </p:cNvSpPr>
          <p:nvPr/>
        </p:nvSpPr>
        <p:spPr bwMode="auto">
          <a:xfrm>
            <a:off x="708025" y="4564063"/>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7519" name="Line 254"/>
          <p:cNvSpPr>
            <a:spLocks noChangeShapeType="1"/>
          </p:cNvSpPr>
          <p:nvPr/>
        </p:nvSpPr>
        <p:spPr bwMode="auto">
          <a:xfrm>
            <a:off x="1193800" y="3308350"/>
            <a:ext cx="266700" cy="1588"/>
          </a:xfrm>
          <a:prstGeom prst="line">
            <a:avLst/>
          </a:prstGeom>
          <a:noFill/>
          <a:ln w="12700">
            <a:solidFill>
              <a:schemeClr val="tx1"/>
            </a:solidFill>
            <a:round/>
            <a:headEnd/>
            <a:tailEnd/>
          </a:ln>
        </p:spPr>
        <p:txBody>
          <a:bodyPr lIns="91437" tIns="45719" rIns="91437" bIns="45719"/>
          <a:lstStyle/>
          <a:p>
            <a:endParaRPr lang="en-US"/>
          </a:p>
        </p:txBody>
      </p:sp>
      <p:sp>
        <p:nvSpPr>
          <p:cNvPr id="147520" name="Line 89"/>
          <p:cNvSpPr>
            <a:spLocks noChangeShapeType="1"/>
          </p:cNvSpPr>
          <p:nvPr/>
        </p:nvSpPr>
        <p:spPr bwMode="auto">
          <a:xfrm>
            <a:off x="7791450" y="2247900"/>
            <a:ext cx="352425" cy="0"/>
          </a:xfrm>
          <a:prstGeom prst="line">
            <a:avLst/>
          </a:prstGeom>
          <a:noFill/>
          <a:ln w="9525">
            <a:solidFill>
              <a:schemeClr val="tx1"/>
            </a:solidFill>
            <a:round/>
            <a:headEnd type="oval" w="sm" len="sm"/>
            <a:tailEnd type="triangle" w="med" len="med"/>
          </a:ln>
        </p:spPr>
        <p:txBody>
          <a:bodyPr/>
          <a:lstStyle/>
          <a:p>
            <a:endParaRPr lang="en-US"/>
          </a:p>
        </p:txBody>
      </p:sp>
      <p:sp>
        <p:nvSpPr>
          <p:cNvPr id="147521" name="Line 222"/>
          <p:cNvSpPr>
            <a:spLocks noChangeShapeType="1"/>
          </p:cNvSpPr>
          <p:nvPr/>
        </p:nvSpPr>
        <p:spPr bwMode="auto">
          <a:xfrm flipV="1">
            <a:off x="6267450" y="3910013"/>
            <a:ext cx="0" cy="368300"/>
          </a:xfrm>
          <a:prstGeom prst="line">
            <a:avLst/>
          </a:prstGeom>
          <a:noFill/>
          <a:ln w="6350">
            <a:solidFill>
              <a:srgbClr val="339966"/>
            </a:solidFill>
            <a:round/>
            <a:headEnd/>
            <a:tailEnd type="triangle" w="med" len="med"/>
          </a:ln>
        </p:spPr>
        <p:txBody>
          <a:bodyPr lIns="91437" tIns="45719" rIns="91437" bIns="45719"/>
          <a:lstStyle/>
          <a:p>
            <a:endParaRPr lang="en-US"/>
          </a:p>
        </p:txBody>
      </p:sp>
      <p:grpSp>
        <p:nvGrpSpPr>
          <p:cNvPr id="147522" name="Group 252"/>
          <p:cNvGrpSpPr>
            <a:grpSpLocks/>
          </p:cNvGrpSpPr>
          <p:nvPr/>
        </p:nvGrpSpPr>
        <p:grpSpPr bwMode="auto">
          <a:xfrm>
            <a:off x="7556500" y="2749550"/>
            <a:ext cx="482600" cy="228600"/>
            <a:chOff x="397" y="3841"/>
            <a:chExt cx="304" cy="144"/>
          </a:xfrm>
        </p:grpSpPr>
        <p:sp>
          <p:nvSpPr>
            <p:cNvPr id="147589" name="Rectangle 253"/>
            <p:cNvSpPr>
              <a:spLocks noChangeArrowheads="1"/>
            </p:cNvSpPr>
            <p:nvPr/>
          </p:nvSpPr>
          <p:spPr bwMode="auto">
            <a:xfrm>
              <a:off x="565" y="3841"/>
              <a:ext cx="136" cy="144"/>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90" name="Line 254"/>
            <p:cNvSpPr>
              <a:spLocks noChangeShapeType="1"/>
            </p:cNvSpPr>
            <p:nvPr/>
          </p:nvSpPr>
          <p:spPr bwMode="auto">
            <a:xfrm>
              <a:off x="397" y="3905"/>
              <a:ext cx="168" cy="1"/>
            </a:xfrm>
            <a:prstGeom prst="line">
              <a:avLst/>
            </a:prstGeom>
            <a:noFill/>
            <a:ln w="12700">
              <a:solidFill>
                <a:schemeClr val="tx1"/>
              </a:solidFill>
              <a:round/>
              <a:headEnd/>
              <a:tailEnd/>
            </a:ln>
          </p:spPr>
          <p:txBody>
            <a:bodyPr lIns="91437" tIns="45719" rIns="91437" bIns="45719"/>
            <a:lstStyle/>
            <a:p>
              <a:endParaRPr lang="en-US"/>
            </a:p>
          </p:txBody>
        </p:sp>
      </p:grpSp>
      <p:sp>
        <p:nvSpPr>
          <p:cNvPr id="147523" name="Rectangle 184"/>
          <p:cNvSpPr>
            <a:spLocks noChangeArrowheads="1"/>
          </p:cNvSpPr>
          <p:nvPr/>
        </p:nvSpPr>
        <p:spPr bwMode="auto">
          <a:xfrm>
            <a:off x="8639175" y="1747838"/>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24" name="Line 95"/>
          <p:cNvSpPr>
            <a:spLocks noChangeShapeType="1"/>
          </p:cNvSpPr>
          <p:nvPr/>
        </p:nvSpPr>
        <p:spPr bwMode="auto">
          <a:xfrm>
            <a:off x="8747125" y="1581150"/>
            <a:ext cx="0" cy="171450"/>
          </a:xfrm>
          <a:prstGeom prst="line">
            <a:avLst/>
          </a:prstGeom>
          <a:noFill/>
          <a:ln w="12700">
            <a:solidFill>
              <a:schemeClr val="tx1"/>
            </a:solidFill>
            <a:round/>
            <a:headEnd/>
            <a:tailEnd/>
          </a:ln>
        </p:spPr>
        <p:txBody>
          <a:bodyPr/>
          <a:lstStyle/>
          <a:p>
            <a:endParaRPr lang="en-US"/>
          </a:p>
        </p:txBody>
      </p:sp>
      <p:sp>
        <p:nvSpPr>
          <p:cNvPr id="147525" name="Line 96"/>
          <p:cNvSpPr>
            <a:spLocks noChangeShapeType="1"/>
          </p:cNvSpPr>
          <p:nvPr/>
        </p:nvSpPr>
        <p:spPr bwMode="auto">
          <a:xfrm>
            <a:off x="8039100" y="2857500"/>
            <a:ext cx="714375" cy="0"/>
          </a:xfrm>
          <a:prstGeom prst="line">
            <a:avLst/>
          </a:prstGeom>
          <a:noFill/>
          <a:ln w="9525">
            <a:solidFill>
              <a:schemeClr val="tx1"/>
            </a:solidFill>
            <a:round/>
            <a:headEnd/>
            <a:tailEnd/>
          </a:ln>
        </p:spPr>
        <p:txBody>
          <a:bodyPr/>
          <a:lstStyle/>
          <a:p>
            <a:endParaRPr lang="en-US"/>
          </a:p>
        </p:txBody>
      </p:sp>
      <p:sp>
        <p:nvSpPr>
          <p:cNvPr id="147526" name="Line 97"/>
          <p:cNvSpPr>
            <a:spLocks noChangeShapeType="1"/>
          </p:cNvSpPr>
          <p:nvPr/>
        </p:nvSpPr>
        <p:spPr bwMode="auto">
          <a:xfrm>
            <a:off x="8753475" y="1981200"/>
            <a:ext cx="0" cy="876300"/>
          </a:xfrm>
          <a:prstGeom prst="line">
            <a:avLst/>
          </a:prstGeom>
          <a:noFill/>
          <a:ln w="9525">
            <a:solidFill>
              <a:schemeClr val="tx1"/>
            </a:solidFill>
            <a:round/>
            <a:headEnd/>
            <a:tailEnd/>
          </a:ln>
        </p:spPr>
        <p:txBody>
          <a:bodyPr/>
          <a:lstStyle/>
          <a:p>
            <a:endParaRPr lang="en-US"/>
          </a:p>
        </p:txBody>
      </p:sp>
      <p:sp>
        <p:nvSpPr>
          <p:cNvPr id="147527" name="Line 108"/>
          <p:cNvSpPr>
            <a:spLocks noChangeShapeType="1"/>
          </p:cNvSpPr>
          <p:nvPr/>
        </p:nvSpPr>
        <p:spPr bwMode="auto">
          <a:xfrm flipV="1">
            <a:off x="7331075" y="2192338"/>
            <a:ext cx="0" cy="323850"/>
          </a:xfrm>
          <a:prstGeom prst="line">
            <a:avLst/>
          </a:prstGeom>
          <a:noFill/>
          <a:ln w="12700">
            <a:solidFill>
              <a:schemeClr val="tx1"/>
            </a:solidFill>
            <a:round/>
            <a:headEnd type="oval" w="sm" len="sm"/>
            <a:tailEnd type="triangle" w="med" len="med"/>
          </a:ln>
        </p:spPr>
        <p:txBody>
          <a:bodyPr lIns="91437" tIns="45719" rIns="91437" bIns="45719"/>
          <a:lstStyle/>
          <a:p>
            <a:endParaRPr lang="en-US"/>
          </a:p>
        </p:txBody>
      </p:sp>
      <p:sp>
        <p:nvSpPr>
          <p:cNvPr id="147528" name="Rectangle 102"/>
          <p:cNvSpPr>
            <a:spLocks noChangeArrowheads="1"/>
          </p:cNvSpPr>
          <p:nvPr/>
        </p:nvSpPr>
        <p:spPr bwMode="auto">
          <a:xfrm>
            <a:off x="1692275" y="1766888"/>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29" name="Line 104"/>
          <p:cNvSpPr>
            <a:spLocks noChangeShapeType="1"/>
          </p:cNvSpPr>
          <p:nvPr/>
        </p:nvSpPr>
        <p:spPr bwMode="auto">
          <a:xfrm>
            <a:off x="1425575" y="1868488"/>
            <a:ext cx="266700" cy="0"/>
          </a:xfrm>
          <a:prstGeom prst="line">
            <a:avLst/>
          </a:prstGeom>
          <a:noFill/>
          <a:ln w="12700">
            <a:solidFill>
              <a:schemeClr val="tx1"/>
            </a:solidFill>
            <a:round/>
            <a:headEnd/>
            <a:tailEnd/>
          </a:ln>
        </p:spPr>
        <p:txBody>
          <a:bodyPr lIns="91437" tIns="45719" rIns="91437" bIns="45719"/>
          <a:lstStyle/>
          <a:p>
            <a:endParaRPr lang="en-US"/>
          </a:p>
        </p:txBody>
      </p:sp>
      <p:sp>
        <p:nvSpPr>
          <p:cNvPr id="147530" name="Line 101"/>
          <p:cNvSpPr>
            <a:spLocks noChangeShapeType="1"/>
          </p:cNvSpPr>
          <p:nvPr/>
        </p:nvSpPr>
        <p:spPr bwMode="auto">
          <a:xfrm flipV="1">
            <a:off x="1914525" y="1743075"/>
            <a:ext cx="2057400" cy="133350"/>
          </a:xfrm>
          <a:prstGeom prst="line">
            <a:avLst/>
          </a:prstGeom>
          <a:noFill/>
          <a:ln w="9525">
            <a:solidFill>
              <a:schemeClr val="tx1"/>
            </a:solidFill>
            <a:round/>
            <a:headEnd/>
            <a:tailEnd type="arrow" w="med" len="med"/>
          </a:ln>
        </p:spPr>
        <p:txBody>
          <a:bodyPr/>
          <a:lstStyle/>
          <a:p>
            <a:endParaRPr lang="en-US"/>
          </a:p>
        </p:txBody>
      </p:sp>
      <p:sp>
        <p:nvSpPr>
          <p:cNvPr id="147531" name="Line 102"/>
          <p:cNvSpPr>
            <a:spLocks noChangeShapeType="1"/>
          </p:cNvSpPr>
          <p:nvPr/>
        </p:nvSpPr>
        <p:spPr bwMode="auto">
          <a:xfrm>
            <a:off x="6867525" y="1581150"/>
            <a:ext cx="2133600" cy="0"/>
          </a:xfrm>
          <a:prstGeom prst="line">
            <a:avLst/>
          </a:prstGeom>
          <a:noFill/>
          <a:ln w="9525">
            <a:solidFill>
              <a:schemeClr val="tx1"/>
            </a:solidFill>
            <a:round/>
            <a:headEnd/>
            <a:tailEnd/>
          </a:ln>
        </p:spPr>
        <p:txBody>
          <a:bodyPr/>
          <a:lstStyle/>
          <a:p>
            <a:endParaRPr lang="en-US"/>
          </a:p>
        </p:txBody>
      </p:sp>
      <p:sp>
        <p:nvSpPr>
          <p:cNvPr id="147532" name="Rectangle 184"/>
          <p:cNvSpPr>
            <a:spLocks noChangeArrowheads="1"/>
          </p:cNvSpPr>
          <p:nvPr/>
        </p:nvSpPr>
        <p:spPr bwMode="auto">
          <a:xfrm>
            <a:off x="7048500" y="1757363"/>
            <a:ext cx="215900" cy="228600"/>
          </a:xfrm>
          <a:prstGeom prst="rect">
            <a:avLst/>
          </a:prstGeom>
          <a:solidFill>
            <a:srgbClr val="FFFFFF"/>
          </a:solidFill>
          <a:ln w="12700" algn="ctr">
            <a:solidFill>
              <a:schemeClr val="tx1"/>
            </a:solidFill>
            <a:miter lim="800000"/>
            <a:headEnd/>
            <a:tailEnd/>
          </a:ln>
        </p:spPr>
        <p:txBody>
          <a:bodyPr wrap="none" lIns="91437" tIns="45719" rIns="91437" bIns="45719" anchor="ctr"/>
          <a:lstStyle/>
          <a:p>
            <a:pPr eaLnBrk="0" hangingPunct="0"/>
            <a:endParaRPr lang="en-US" sz="1200">
              <a:latin typeface="Tahoma" pitchFamily="34" charset="0"/>
              <a:cs typeface="Arial" charset="0"/>
            </a:endParaRPr>
          </a:p>
        </p:txBody>
      </p:sp>
      <p:sp>
        <p:nvSpPr>
          <p:cNvPr id="147533" name="Line 104"/>
          <p:cNvSpPr>
            <a:spLocks noChangeShapeType="1"/>
          </p:cNvSpPr>
          <p:nvPr/>
        </p:nvSpPr>
        <p:spPr bwMode="auto">
          <a:xfrm>
            <a:off x="7156450" y="1590675"/>
            <a:ext cx="0" cy="171450"/>
          </a:xfrm>
          <a:prstGeom prst="line">
            <a:avLst/>
          </a:prstGeom>
          <a:noFill/>
          <a:ln w="12700">
            <a:solidFill>
              <a:schemeClr val="tx1"/>
            </a:solidFill>
            <a:round/>
            <a:headEnd/>
            <a:tailEnd/>
          </a:ln>
        </p:spPr>
        <p:txBody>
          <a:bodyPr/>
          <a:lstStyle/>
          <a:p>
            <a:endParaRPr lang="en-US"/>
          </a:p>
        </p:txBody>
      </p:sp>
      <p:sp>
        <p:nvSpPr>
          <p:cNvPr id="147534" name="Line 105"/>
          <p:cNvSpPr>
            <a:spLocks noChangeShapeType="1"/>
          </p:cNvSpPr>
          <p:nvPr/>
        </p:nvSpPr>
        <p:spPr bwMode="auto">
          <a:xfrm>
            <a:off x="7153275" y="1990725"/>
            <a:ext cx="0" cy="95250"/>
          </a:xfrm>
          <a:prstGeom prst="line">
            <a:avLst/>
          </a:prstGeom>
          <a:noFill/>
          <a:ln w="9525">
            <a:solidFill>
              <a:schemeClr val="tx1"/>
            </a:solidFill>
            <a:round/>
            <a:headEnd/>
            <a:tailEnd/>
          </a:ln>
        </p:spPr>
        <p:txBody>
          <a:bodyPr/>
          <a:lstStyle/>
          <a:p>
            <a:endParaRPr lang="en-US"/>
          </a:p>
        </p:txBody>
      </p:sp>
      <p:sp>
        <p:nvSpPr>
          <p:cNvPr id="147535" name="Line 106"/>
          <p:cNvSpPr>
            <a:spLocks noChangeShapeType="1"/>
          </p:cNvSpPr>
          <p:nvPr/>
        </p:nvSpPr>
        <p:spPr bwMode="auto">
          <a:xfrm flipH="1" flipV="1">
            <a:off x="5591175" y="1733550"/>
            <a:ext cx="1562100" cy="352425"/>
          </a:xfrm>
          <a:prstGeom prst="line">
            <a:avLst/>
          </a:prstGeom>
          <a:noFill/>
          <a:ln w="9525">
            <a:solidFill>
              <a:schemeClr val="tx1"/>
            </a:solidFill>
            <a:round/>
            <a:headEnd/>
            <a:tailEnd type="arrow" w="med" len="med"/>
          </a:ln>
        </p:spPr>
        <p:txBody>
          <a:bodyPr/>
          <a:lstStyle/>
          <a:p>
            <a:endParaRPr lang="en-US"/>
          </a:p>
        </p:txBody>
      </p:sp>
      <p:sp>
        <p:nvSpPr>
          <p:cNvPr id="147536" name="Line 107"/>
          <p:cNvSpPr>
            <a:spLocks noChangeShapeType="1"/>
          </p:cNvSpPr>
          <p:nvPr/>
        </p:nvSpPr>
        <p:spPr bwMode="auto">
          <a:xfrm>
            <a:off x="3810000" y="1704975"/>
            <a:ext cx="1866900" cy="0"/>
          </a:xfrm>
          <a:prstGeom prst="line">
            <a:avLst/>
          </a:prstGeom>
          <a:noFill/>
          <a:ln w="34925">
            <a:solidFill>
              <a:schemeClr val="tx1"/>
            </a:solidFill>
            <a:round/>
            <a:headEnd/>
            <a:tailEnd/>
          </a:ln>
        </p:spPr>
        <p:txBody>
          <a:bodyPr/>
          <a:lstStyle/>
          <a:p>
            <a:endParaRPr lang="en-US"/>
          </a:p>
        </p:txBody>
      </p:sp>
      <p:sp>
        <p:nvSpPr>
          <p:cNvPr id="147537" name="Rectangle 108"/>
          <p:cNvSpPr>
            <a:spLocks noChangeArrowheads="1"/>
          </p:cNvSpPr>
          <p:nvPr/>
        </p:nvSpPr>
        <p:spPr bwMode="auto">
          <a:xfrm>
            <a:off x="3686175" y="1390650"/>
            <a:ext cx="2076450" cy="447675"/>
          </a:xfrm>
          <a:prstGeom prst="rect">
            <a:avLst/>
          </a:prstGeom>
          <a:noFill/>
          <a:ln w="9525">
            <a:solidFill>
              <a:schemeClr val="tx1"/>
            </a:solidFill>
            <a:miter lim="800000"/>
            <a:headEnd/>
            <a:tailEnd/>
          </a:ln>
        </p:spPr>
        <p:txBody>
          <a:bodyPr wrap="none" anchor="ctr"/>
          <a:lstStyle/>
          <a:p>
            <a:endParaRPr lang="en-US"/>
          </a:p>
        </p:txBody>
      </p:sp>
      <p:sp>
        <p:nvSpPr>
          <p:cNvPr id="147538" name="Text Box 109"/>
          <p:cNvSpPr txBox="1">
            <a:spLocks noChangeArrowheads="1"/>
          </p:cNvSpPr>
          <p:nvPr/>
        </p:nvSpPr>
        <p:spPr bwMode="auto">
          <a:xfrm>
            <a:off x="4133850" y="1409700"/>
            <a:ext cx="1533525" cy="304800"/>
          </a:xfrm>
          <a:prstGeom prst="rect">
            <a:avLst/>
          </a:prstGeom>
          <a:noFill/>
          <a:ln w="9525">
            <a:noFill/>
            <a:miter lim="800000"/>
            <a:headEnd/>
            <a:tailEnd/>
          </a:ln>
        </p:spPr>
        <p:txBody>
          <a:bodyPr>
            <a:spAutoFit/>
          </a:bodyPr>
          <a:lstStyle/>
          <a:p>
            <a:pPr>
              <a:spcBef>
                <a:spcPct val="50000"/>
              </a:spcBef>
            </a:pPr>
            <a:r>
              <a:rPr lang="en-US" sz="1400">
                <a:cs typeface="Arial" charset="0"/>
              </a:rPr>
              <a:t>Network BES</a:t>
            </a:r>
          </a:p>
        </p:txBody>
      </p:sp>
      <p:grpSp>
        <p:nvGrpSpPr>
          <p:cNvPr id="147539" name="Group 228"/>
          <p:cNvGrpSpPr>
            <a:grpSpLocks/>
          </p:cNvGrpSpPr>
          <p:nvPr/>
        </p:nvGrpSpPr>
        <p:grpSpPr bwMode="auto">
          <a:xfrm rot="10800000">
            <a:off x="7550150" y="3062288"/>
            <a:ext cx="1098550" cy="546100"/>
            <a:chOff x="1733" y="2810"/>
            <a:chExt cx="1003" cy="610"/>
          </a:xfrm>
        </p:grpSpPr>
        <p:sp>
          <p:nvSpPr>
            <p:cNvPr id="147566" name="Line 229"/>
            <p:cNvSpPr>
              <a:spLocks noChangeShapeType="1"/>
            </p:cNvSpPr>
            <p:nvPr/>
          </p:nvSpPr>
          <p:spPr bwMode="auto">
            <a:xfrm rot="5400000" flipV="1">
              <a:off x="2289" y="2963"/>
              <a:ext cx="0" cy="360"/>
            </a:xfrm>
            <a:prstGeom prst="line">
              <a:avLst/>
            </a:prstGeom>
            <a:noFill/>
            <a:ln w="6350">
              <a:solidFill>
                <a:schemeClr val="tx1"/>
              </a:solidFill>
              <a:round/>
              <a:headEnd/>
              <a:tailEnd/>
            </a:ln>
          </p:spPr>
          <p:txBody>
            <a:bodyPr/>
            <a:lstStyle/>
            <a:p>
              <a:endParaRPr lang="en-US"/>
            </a:p>
          </p:txBody>
        </p:sp>
        <p:grpSp>
          <p:nvGrpSpPr>
            <p:cNvPr id="147567" name="Group 230"/>
            <p:cNvGrpSpPr>
              <a:grpSpLocks noChangeAspect="1"/>
            </p:cNvGrpSpPr>
            <p:nvPr/>
          </p:nvGrpSpPr>
          <p:grpSpPr bwMode="auto">
            <a:xfrm rot="5400000">
              <a:off x="2416" y="3112"/>
              <a:ext cx="175" cy="56"/>
              <a:chOff x="2338" y="4492"/>
              <a:chExt cx="180" cy="91"/>
            </a:xfrm>
          </p:grpSpPr>
          <p:sp>
            <p:nvSpPr>
              <p:cNvPr id="147583" name="Line 231"/>
              <p:cNvSpPr>
                <a:spLocks noChangeAspect="1" noChangeShapeType="1"/>
              </p:cNvSpPr>
              <p:nvPr/>
            </p:nvSpPr>
            <p:spPr bwMode="auto">
              <a:xfrm flipH="1" flipV="1">
                <a:off x="2430" y="4492"/>
                <a:ext cx="28" cy="91"/>
              </a:xfrm>
              <a:prstGeom prst="line">
                <a:avLst/>
              </a:prstGeom>
              <a:noFill/>
              <a:ln w="31750">
                <a:solidFill>
                  <a:schemeClr val="tx1"/>
                </a:solidFill>
                <a:round/>
                <a:headEnd/>
                <a:tailEnd/>
              </a:ln>
            </p:spPr>
            <p:txBody>
              <a:bodyPr/>
              <a:lstStyle/>
              <a:p>
                <a:endParaRPr lang="en-US"/>
              </a:p>
            </p:txBody>
          </p:sp>
          <p:sp>
            <p:nvSpPr>
              <p:cNvPr id="147584" name="Line 232"/>
              <p:cNvSpPr>
                <a:spLocks noChangeAspect="1" noChangeShapeType="1"/>
              </p:cNvSpPr>
              <p:nvPr/>
            </p:nvSpPr>
            <p:spPr bwMode="auto">
              <a:xfrm flipV="1">
                <a:off x="2398" y="4492"/>
                <a:ext cx="32" cy="91"/>
              </a:xfrm>
              <a:prstGeom prst="line">
                <a:avLst/>
              </a:prstGeom>
              <a:noFill/>
              <a:ln w="31750">
                <a:solidFill>
                  <a:schemeClr val="tx1"/>
                </a:solidFill>
                <a:round/>
                <a:headEnd/>
                <a:tailEnd/>
              </a:ln>
            </p:spPr>
            <p:txBody>
              <a:bodyPr/>
              <a:lstStyle/>
              <a:p>
                <a:endParaRPr lang="en-US"/>
              </a:p>
            </p:txBody>
          </p:sp>
          <p:sp>
            <p:nvSpPr>
              <p:cNvPr id="147585" name="Line 233"/>
              <p:cNvSpPr>
                <a:spLocks noChangeAspect="1" noChangeShapeType="1"/>
              </p:cNvSpPr>
              <p:nvPr/>
            </p:nvSpPr>
            <p:spPr bwMode="auto">
              <a:xfrm flipH="1">
                <a:off x="2458" y="4492"/>
                <a:ext cx="32" cy="91"/>
              </a:xfrm>
              <a:prstGeom prst="line">
                <a:avLst/>
              </a:prstGeom>
              <a:noFill/>
              <a:ln w="31750">
                <a:solidFill>
                  <a:schemeClr val="tx1"/>
                </a:solidFill>
                <a:round/>
                <a:headEnd/>
                <a:tailEnd/>
              </a:ln>
            </p:spPr>
            <p:txBody>
              <a:bodyPr/>
              <a:lstStyle/>
              <a:p>
                <a:endParaRPr lang="en-US"/>
              </a:p>
            </p:txBody>
          </p:sp>
          <p:sp>
            <p:nvSpPr>
              <p:cNvPr id="147586" name="Line 234"/>
              <p:cNvSpPr>
                <a:spLocks noChangeAspect="1" noChangeShapeType="1"/>
              </p:cNvSpPr>
              <p:nvPr/>
            </p:nvSpPr>
            <p:spPr bwMode="auto">
              <a:xfrm>
                <a:off x="2370" y="4492"/>
                <a:ext cx="28" cy="91"/>
              </a:xfrm>
              <a:prstGeom prst="line">
                <a:avLst/>
              </a:prstGeom>
              <a:noFill/>
              <a:ln w="31750">
                <a:solidFill>
                  <a:schemeClr val="tx1"/>
                </a:solidFill>
                <a:round/>
                <a:headEnd/>
                <a:tailEnd/>
              </a:ln>
            </p:spPr>
            <p:txBody>
              <a:bodyPr/>
              <a:lstStyle/>
              <a:p>
                <a:endParaRPr lang="en-US"/>
              </a:p>
            </p:txBody>
          </p:sp>
          <p:sp>
            <p:nvSpPr>
              <p:cNvPr id="147587" name="Line 235"/>
              <p:cNvSpPr>
                <a:spLocks noChangeAspect="1" noChangeShapeType="1"/>
              </p:cNvSpPr>
              <p:nvPr/>
            </p:nvSpPr>
            <p:spPr bwMode="auto">
              <a:xfrm flipH="1" flipV="1">
                <a:off x="2490" y="4492"/>
                <a:ext cx="28" cy="91"/>
              </a:xfrm>
              <a:prstGeom prst="line">
                <a:avLst/>
              </a:prstGeom>
              <a:noFill/>
              <a:ln w="31750">
                <a:solidFill>
                  <a:schemeClr val="tx1"/>
                </a:solidFill>
                <a:round/>
                <a:headEnd/>
                <a:tailEnd/>
              </a:ln>
            </p:spPr>
            <p:txBody>
              <a:bodyPr/>
              <a:lstStyle/>
              <a:p>
                <a:endParaRPr lang="en-US"/>
              </a:p>
            </p:txBody>
          </p:sp>
          <p:sp>
            <p:nvSpPr>
              <p:cNvPr id="147588" name="Line 236"/>
              <p:cNvSpPr>
                <a:spLocks noChangeAspect="1" noChangeShapeType="1"/>
              </p:cNvSpPr>
              <p:nvPr/>
            </p:nvSpPr>
            <p:spPr bwMode="auto">
              <a:xfrm flipV="1">
                <a:off x="2338" y="4492"/>
                <a:ext cx="32" cy="91"/>
              </a:xfrm>
              <a:prstGeom prst="line">
                <a:avLst/>
              </a:prstGeom>
              <a:noFill/>
              <a:ln w="31750">
                <a:solidFill>
                  <a:schemeClr val="tx1"/>
                </a:solidFill>
                <a:round/>
                <a:headEnd/>
                <a:tailEnd/>
              </a:ln>
            </p:spPr>
            <p:txBody>
              <a:bodyPr/>
              <a:lstStyle/>
              <a:p>
                <a:endParaRPr lang="en-US"/>
              </a:p>
            </p:txBody>
          </p:sp>
        </p:grpSp>
        <p:sp>
          <p:nvSpPr>
            <p:cNvPr id="147568" name="Freeform 237"/>
            <p:cNvSpPr>
              <a:spLocks/>
            </p:cNvSpPr>
            <p:nvPr/>
          </p:nvSpPr>
          <p:spPr bwMode="auto">
            <a:xfrm rot="5400000">
              <a:off x="1701" y="2842"/>
              <a:ext cx="176" cy="111"/>
            </a:xfrm>
            <a:custGeom>
              <a:avLst/>
              <a:gdLst>
                <a:gd name="T0" fmla="*/ 1 w 271"/>
                <a:gd name="T1" fmla="*/ 0 h 271"/>
                <a:gd name="T2" fmla="*/ 1 w 271"/>
                <a:gd name="T3" fmla="*/ 0 h 271"/>
                <a:gd name="T4" fmla="*/ 1 w 271"/>
                <a:gd name="T5" fmla="*/ 0 h 271"/>
                <a:gd name="T6" fmla="*/ 1 w 271"/>
                <a:gd name="T7" fmla="*/ 0 h 271"/>
                <a:gd name="T8" fmla="*/ 1 w 271"/>
                <a:gd name="T9" fmla="*/ 0 h 271"/>
                <a:gd name="T10" fmla="*/ 1 w 271"/>
                <a:gd name="T11" fmla="*/ 0 h 271"/>
                <a:gd name="T12" fmla="*/ 1 w 271"/>
                <a:gd name="T13" fmla="*/ 0 h 271"/>
                <a:gd name="T14" fmla="*/ 1 w 271"/>
                <a:gd name="T15" fmla="*/ 0 h 271"/>
                <a:gd name="T16" fmla="*/ 1 w 271"/>
                <a:gd name="T17" fmla="*/ 0 h 271"/>
                <a:gd name="T18" fmla="*/ 1 w 271"/>
                <a:gd name="T19" fmla="*/ 0 h 271"/>
                <a:gd name="T20" fmla="*/ 1 w 271"/>
                <a:gd name="T21" fmla="*/ 0 h 271"/>
                <a:gd name="T22" fmla="*/ 1 w 271"/>
                <a:gd name="T23" fmla="*/ 0 h 271"/>
                <a:gd name="T24" fmla="*/ 0 w 271"/>
                <a:gd name="T25" fmla="*/ 0 h 271"/>
                <a:gd name="T26" fmla="*/ 1 w 271"/>
                <a:gd name="T27" fmla="*/ 0 h 271"/>
                <a:gd name="T28" fmla="*/ 1 w 271"/>
                <a:gd name="T29" fmla="*/ 0 h 271"/>
                <a:gd name="T30" fmla="*/ 1 w 271"/>
                <a:gd name="T31" fmla="*/ 0 h 271"/>
                <a:gd name="T32" fmla="*/ 1 w 271"/>
                <a:gd name="T33" fmla="*/ 0 h 271"/>
                <a:gd name="T34" fmla="*/ 1 w 271"/>
                <a:gd name="T35" fmla="*/ 0 h 271"/>
                <a:gd name="T36" fmla="*/ 1 w 271"/>
                <a:gd name="T37" fmla="*/ 0 h 271"/>
                <a:gd name="T38" fmla="*/ 1 w 271"/>
                <a:gd name="T39" fmla="*/ 0 h 271"/>
                <a:gd name="T40" fmla="*/ 1 w 271"/>
                <a:gd name="T41" fmla="*/ 0 h 271"/>
                <a:gd name="T42" fmla="*/ 1 w 271"/>
                <a:gd name="T43" fmla="*/ 0 h 271"/>
                <a:gd name="T44" fmla="*/ 1 w 271"/>
                <a:gd name="T45" fmla="*/ 0 h 271"/>
                <a:gd name="T46" fmla="*/ 1 w 271"/>
                <a:gd name="T47" fmla="*/ 0 h 271"/>
                <a:gd name="T48" fmla="*/ 1 w 271"/>
                <a:gd name="T49" fmla="*/ 0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271"/>
                <a:gd name="T77" fmla="*/ 271 w 271"/>
                <a:gd name="T78" fmla="*/ 271 h 2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271">
                  <a:moveTo>
                    <a:pt x="271" y="137"/>
                  </a:moveTo>
                  <a:lnTo>
                    <a:pt x="266" y="101"/>
                  </a:lnTo>
                  <a:lnTo>
                    <a:pt x="252" y="67"/>
                  </a:lnTo>
                  <a:lnTo>
                    <a:pt x="230" y="41"/>
                  </a:lnTo>
                  <a:lnTo>
                    <a:pt x="204" y="19"/>
                  </a:lnTo>
                  <a:lnTo>
                    <a:pt x="170" y="5"/>
                  </a:lnTo>
                  <a:lnTo>
                    <a:pt x="136" y="0"/>
                  </a:lnTo>
                  <a:lnTo>
                    <a:pt x="100" y="5"/>
                  </a:lnTo>
                  <a:lnTo>
                    <a:pt x="67" y="19"/>
                  </a:lnTo>
                  <a:lnTo>
                    <a:pt x="40" y="41"/>
                  </a:lnTo>
                  <a:lnTo>
                    <a:pt x="19" y="67"/>
                  </a:lnTo>
                  <a:lnTo>
                    <a:pt x="4" y="101"/>
                  </a:lnTo>
                  <a:lnTo>
                    <a:pt x="0" y="137"/>
                  </a:lnTo>
                  <a:lnTo>
                    <a:pt x="4" y="170"/>
                  </a:lnTo>
                  <a:lnTo>
                    <a:pt x="19" y="204"/>
                  </a:lnTo>
                  <a:lnTo>
                    <a:pt x="40" y="230"/>
                  </a:lnTo>
                  <a:lnTo>
                    <a:pt x="67" y="252"/>
                  </a:lnTo>
                  <a:lnTo>
                    <a:pt x="100" y="266"/>
                  </a:lnTo>
                  <a:lnTo>
                    <a:pt x="136" y="271"/>
                  </a:lnTo>
                  <a:lnTo>
                    <a:pt x="170" y="266"/>
                  </a:lnTo>
                  <a:lnTo>
                    <a:pt x="204" y="252"/>
                  </a:lnTo>
                  <a:lnTo>
                    <a:pt x="230" y="230"/>
                  </a:lnTo>
                  <a:lnTo>
                    <a:pt x="252" y="204"/>
                  </a:lnTo>
                  <a:lnTo>
                    <a:pt x="266" y="170"/>
                  </a:lnTo>
                  <a:lnTo>
                    <a:pt x="271" y="137"/>
                  </a:lnTo>
                  <a:close/>
                </a:path>
              </a:pathLst>
            </a:custGeom>
            <a:solidFill>
              <a:srgbClr val="FFFFFF"/>
            </a:solidFill>
            <a:ln w="9525">
              <a:solidFill>
                <a:schemeClr val="tx1"/>
              </a:solidFill>
              <a:round/>
              <a:headEnd/>
              <a:tailEnd/>
            </a:ln>
          </p:spPr>
          <p:txBody>
            <a:bodyPr vert="eaVert"/>
            <a:lstStyle/>
            <a:p>
              <a:endParaRPr lang="en-US"/>
            </a:p>
          </p:txBody>
        </p:sp>
        <p:sp>
          <p:nvSpPr>
            <p:cNvPr id="147569" name="Line 238"/>
            <p:cNvSpPr>
              <a:spLocks noChangeShapeType="1"/>
            </p:cNvSpPr>
            <p:nvPr/>
          </p:nvSpPr>
          <p:spPr bwMode="auto">
            <a:xfrm rot="5400000" flipH="1" flipV="1">
              <a:off x="1974" y="2768"/>
              <a:ext cx="0" cy="261"/>
            </a:xfrm>
            <a:prstGeom prst="line">
              <a:avLst/>
            </a:prstGeom>
            <a:noFill/>
            <a:ln w="9525">
              <a:solidFill>
                <a:schemeClr val="tx1"/>
              </a:solidFill>
              <a:round/>
              <a:headEnd/>
              <a:tailEnd/>
            </a:ln>
          </p:spPr>
          <p:txBody>
            <a:bodyPr/>
            <a:lstStyle/>
            <a:p>
              <a:endParaRPr lang="en-US"/>
            </a:p>
          </p:txBody>
        </p:sp>
        <p:sp>
          <p:nvSpPr>
            <p:cNvPr id="147570" name="Line 239"/>
            <p:cNvSpPr>
              <a:spLocks noChangeShapeType="1"/>
            </p:cNvSpPr>
            <p:nvPr/>
          </p:nvSpPr>
          <p:spPr bwMode="auto">
            <a:xfrm rot="5400000" flipH="1" flipV="1">
              <a:off x="1890" y="2889"/>
              <a:ext cx="19" cy="38"/>
            </a:xfrm>
            <a:prstGeom prst="line">
              <a:avLst/>
            </a:prstGeom>
            <a:noFill/>
            <a:ln w="9525">
              <a:solidFill>
                <a:schemeClr val="tx1"/>
              </a:solidFill>
              <a:round/>
              <a:headEnd/>
              <a:tailEnd/>
            </a:ln>
          </p:spPr>
          <p:txBody>
            <a:bodyPr/>
            <a:lstStyle/>
            <a:p>
              <a:endParaRPr lang="en-US"/>
            </a:p>
          </p:txBody>
        </p:sp>
        <p:sp>
          <p:nvSpPr>
            <p:cNvPr id="147571" name="Line 240"/>
            <p:cNvSpPr>
              <a:spLocks noChangeShapeType="1"/>
            </p:cNvSpPr>
            <p:nvPr/>
          </p:nvSpPr>
          <p:spPr bwMode="auto">
            <a:xfrm rot="5400000" flipV="1">
              <a:off x="1890" y="2869"/>
              <a:ext cx="20" cy="38"/>
            </a:xfrm>
            <a:prstGeom prst="line">
              <a:avLst/>
            </a:prstGeom>
            <a:noFill/>
            <a:ln w="9525">
              <a:solidFill>
                <a:schemeClr val="tx1"/>
              </a:solidFill>
              <a:round/>
              <a:headEnd/>
              <a:tailEnd/>
            </a:ln>
          </p:spPr>
          <p:txBody>
            <a:bodyPr/>
            <a:lstStyle/>
            <a:p>
              <a:endParaRPr lang="en-US"/>
            </a:p>
          </p:txBody>
        </p:sp>
        <p:sp>
          <p:nvSpPr>
            <p:cNvPr id="147572" name="Line 241"/>
            <p:cNvSpPr>
              <a:spLocks noChangeShapeType="1"/>
            </p:cNvSpPr>
            <p:nvPr/>
          </p:nvSpPr>
          <p:spPr bwMode="auto">
            <a:xfrm rot="5400000" flipH="1">
              <a:off x="1890" y="2908"/>
              <a:ext cx="20" cy="38"/>
            </a:xfrm>
            <a:prstGeom prst="line">
              <a:avLst/>
            </a:prstGeom>
            <a:noFill/>
            <a:ln w="9525">
              <a:solidFill>
                <a:schemeClr val="tx1"/>
              </a:solidFill>
              <a:round/>
              <a:headEnd/>
              <a:tailEnd/>
            </a:ln>
          </p:spPr>
          <p:txBody>
            <a:bodyPr/>
            <a:lstStyle/>
            <a:p>
              <a:endParaRPr lang="en-US"/>
            </a:p>
          </p:txBody>
        </p:sp>
        <p:sp>
          <p:nvSpPr>
            <p:cNvPr id="147573" name="Line 242"/>
            <p:cNvSpPr>
              <a:spLocks noChangeShapeType="1"/>
            </p:cNvSpPr>
            <p:nvPr/>
          </p:nvSpPr>
          <p:spPr bwMode="auto">
            <a:xfrm rot="5400000">
              <a:off x="1890" y="2850"/>
              <a:ext cx="19" cy="38"/>
            </a:xfrm>
            <a:prstGeom prst="line">
              <a:avLst/>
            </a:prstGeom>
            <a:noFill/>
            <a:ln w="9525">
              <a:solidFill>
                <a:schemeClr val="tx1"/>
              </a:solidFill>
              <a:round/>
              <a:headEnd/>
              <a:tailEnd/>
            </a:ln>
          </p:spPr>
          <p:txBody>
            <a:bodyPr/>
            <a:lstStyle/>
            <a:p>
              <a:endParaRPr lang="en-US"/>
            </a:p>
          </p:txBody>
        </p:sp>
        <p:sp>
          <p:nvSpPr>
            <p:cNvPr id="147574" name="Line 243"/>
            <p:cNvSpPr>
              <a:spLocks noChangeShapeType="1"/>
            </p:cNvSpPr>
            <p:nvPr/>
          </p:nvSpPr>
          <p:spPr bwMode="auto">
            <a:xfrm rot="5400000" flipH="1" flipV="1">
              <a:off x="1890" y="2928"/>
              <a:ext cx="19" cy="38"/>
            </a:xfrm>
            <a:prstGeom prst="line">
              <a:avLst/>
            </a:prstGeom>
            <a:noFill/>
            <a:ln w="9525">
              <a:solidFill>
                <a:schemeClr val="tx1"/>
              </a:solidFill>
              <a:round/>
              <a:headEnd/>
              <a:tailEnd/>
            </a:ln>
          </p:spPr>
          <p:txBody>
            <a:bodyPr/>
            <a:lstStyle/>
            <a:p>
              <a:endParaRPr lang="en-US"/>
            </a:p>
          </p:txBody>
        </p:sp>
        <p:sp>
          <p:nvSpPr>
            <p:cNvPr id="147575" name="Line 244"/>
            <p:cNvSpPr>
              <a:spLocks noChangeShapeType="1"/>
            </p:cNvSpPr>
            <p:nvPr/>
          </p:nvSpPr>
          <p:spPr bwMode="auto">
            <a:xfrm rot="5400000" flipV="1">
              <a:off x="1890" y="2830"/>
              <a:ext cx="20" cy="38"/>
            </a:xfrm>
            <a:prstGeom prst="line">
              <a:avLst/>
            </a:prstGeom>
            <a:noFill/>
            <a:ln w="9525">
              <a:solidFill>
                <a:schemeClr val="tx1"/>
              </a:solidFill>
              <a:round/>
              <a:headEnd/>
              <a:tailEnd/>
            </a:ln>
          </p:spPr>
          <p:txBody>
            <a:bodyPr/>
            <a:lstStyle/>
            <a:p>
              <a:endParaRPr lang="en-US"/>
            </a:p>
          </p:txBody>
        </p:sp>
        <p:sp>
          <p:nvSpPr>
            <p:cNvPr id="147576" name="Line 245"/>
            <p:cNvSpPr>
              <a:spLocks noChangeShapeType="1"/>
            </p:cNvSpPr>
            <p:nvPr/>
          </p:nvSpPr>
          <p:spPr bwMode="auto">
            <a:xfrm rot="5400000">
              <a:off x="1807" y="3124"/>
              <a:ext cx="592" cy="0"/>
            </a:xfrm>
            <a:prstGeom prst="line">
              <a:avLst/>
            </a:prstGeom>
            <a:noFill/>
            <a:ln w="9525">
              <a:solidFill>
                <a:schemeClr val="tx1"/>
              </a:solidFill>
              <a:round/>
              <a:headEnd/>
              <a:tailEnd/>
            </a:ln>
          </p:spPr>
          <p:txBody>
            <a:bodyPr/>
            <a:lstStyle/>
            <a:p>
              <a:endParaRPr lang="en-US"/>
            </a:p>
          </p:txBody>
        </p:sp>
        <p:sp>
          <p:nvSpPr>
            <p:cNvPr id="147577" name="Rectangle 246"/>
            <p:cNvSpPr>
              <a:spLocks noChangeAspect="1" noChangeArrowheads="1"/>
            </p:cNvSpPr>
            <p:nvPr/>
          </p:nvSpPr>
          <p:spPr bwMode="auto">
            <a:xfrm rot="5400000">
              <a:off x="1950" y="2872"/>
              <a:ext cx="85" cy="54"/>
            </a:xfrm>
            <a:prstGeom prst="rect">
              <a:avLst/>
            </a:prstGeom>
            <a:solidFill>
              <a:schemeClr val="bg1"/>
            </a:solidFill>
            <a:ln w="9525">
              <a:solidFill>
                <a:schemeClr val="tx1"/>
              </a:solidFill>
              <a:miter lim="800000"/>
              <a:headEnd/>
              <a:tailEnd/>
            </a:ln>
          </p:spPr>
          <p:txBody>
            <a:bodyPr vert="eaVert"/>
            <a:lstStyle/>
            <a:p>
              <a:pPr eaLnBrk="0" hangingPunct="0"/>
              <a:endParaRPr lang="en-US" sz="1200">
                <a:latin typeface="Tahoma" pitchFamily="34" charset="0"/>
                <a:cs typeface="Arial" charset="0"/>
              </a:endParaRPr>
            </a:p>
          </p:txBody>
        </p:sp>
        <p:sp>
          <p:nvSpPr>
            <p:cNvPr id="147578" name="Line 247"/>
            <p:cNvSpPr>
              <a:spLocks noChangeShapeType="1"/>
            </p:cNvSpPr>
            <p:nvPr/>
          </p:nvSpPr>
          <p:spPr bwMode="auto">
            <a:xfrm rot="5400000">
              <a:off x="1987" y="3234"/>
              <a:ext cx="0" cy="236"/>
            </a:xfrm>
            <a:prstGeom prst="line">
              <a:avLst/>
            </a:prstGeom>
            <a:noFill/>
            <a:ln w="9525">
              <a:solidFill>
                <a:schemeClr val="tx1"/>
              </a:solidFill>
              <a:round/>
              <a:headEnd/>
              <a:tailEnd type="triangle" w="med" len="med"/>
            </a:ln>
          </p:spPr>
          <p:txBody>
            <a:bodyPr wrap="none" anchor="ctr"/>
            <a:lstStyle/>
            <a:p>
              <a:endParaRPr lang="en-US"/>
            </a:p>
          </p:txBody>
        </p:sp>
        <p:sp>
          <p:nvSpPr>
            <p:cNvPr id="147579" name="Line 248"/>
            <p:cNvSpPr>
              <a:spLocks noChangeShapeType="1"/>
            </p:cNvSpPr>
            <p:nvPr/>
          </p:nvSpPr>
          <p:spPr bwMode="auto">
            <a:xfrm rot="5400000">
              <a:off x="1818" y="2873"/>
              <a:ext cx="1" cy="52"/>
            </a:xfrm>
            <a:prstGeom prst="line">
              <a:avLst/>
            </a:prstGeom>
            <a:noFill/>
            <a:ln w="9525">
              <a:solidFill>
                <a:schemeClr val="tx1"/>
              </a:solidFill>
              <a:round/>
              <a:headEnd/>
              <a:tailEnd/>
            </a:ln>
          </p:spPr>
          <p:txBody>
            <a:bodyPr wrap="none" anchor="ctr"/>
            <a:lstStyle/>
            <a:p>
              <a:endParaRPr lang="en-US"/>
            </a:p>
          </p:txBody>
        </p:sp>
        <p:sp>
          <p:nvSpPr>
            <p:cNvPr id="147580" name="Line 249"/>
            <p:cNvSpPr>
              <a:spLocks noChangeShapeType="1"/>
            </p:cNvSpPr>
            <p:nvPr/>
          </p:nvSpPr>
          <p:spPr bwMode="auto">
            <a:xfrm rot="7634090" flipH="1">
              <a:off x="1770" y="2841"/>
              <a:ext cx="1" cy="54"/>
            </a:xfrm>
            <a:prstGeom prst="line">
              <a:avLst/>
            </a:prstGeom>
            <a:noFill/>
            <a:ln w="9525">
              <a:solidFill>
                <a:schemeClr val="tx1"/>
              </a:solidFill>
              <a:round/>
              <a:headEnd/>
              <a:tailEnd/>
            </a:ln>
          </p:spPr>
          <p:txBody>
            <a:bodyPr wrap="none" anchor="ctr"/>
            <a:lstStyle/>
            <a:p>
              <a:endParaRPr lang="en-US"/>
            </a:p>
          </p:txBody>
        </p:sp>
        <p:sp>
          <p:nvSpPr>
            <p:cNvPr id="147581" name="Line 250"/>
            <p:cNvSpPr>
              <a:spLocks noChangeShapeType="1"/>
            </p:cNvSpPr>
            <p:nvPr/>
          </p:nvSpPr>
          <p:spPr bwMode="auto">
            <a:xfrm rot="2777567">
              <a:off x="1769" y="2903"/>
              <a:ext cx="3" cy="55"/>
            </a:xfrm>
            <a:prstGeom prst="line">
              <a:avLst/>
            </a:prstGeom>
            <a:noFill/>
            <a:ln w="9525">
              <a:solidFill>
                <a:schemeClr val="tx1"/>
              </a:solidFill>
              <a:round/>
              <a:headEnd/>
              <a:tailEnd/>
            </a:ln>
          </p:spPr>
          <p:txBody>
            <a:bodyPr wrap="none" anchor="ctr"/>
            <a:lstStyle/>
            <a:p>
              <a:endParaRPr lang="en-US"/>
            </a:p>
          </p:txBody>
        </p:sp>
        <p:sp>
          <p:nvSpPr>
            <p:cNvPr id="147582" name="Line 251"/>
            <p:cNvSpPr>
              <a:spLocks noChangeShapeType="1"/>
            </p:cNvSpPr>
            <p:nvPr/>
          </p:nvSpPr>
          <p:spPr bwMode="auto">
            <a:xfrm>
              <a:off x="2520" y="3138"/>
              <a:ext cx="216" cy="0"/>
            </a:xfrm>
            <a:prstGeom prst="line">
              <a:avLst/>
            </a:prstGeom>
            <a:noFill/>
            <a:ln w="12700">
              <a:solidFill>
                <a:schemeClr val="tx1"/>
              </a:solidFill>
              <a:round/>
              <a:headEnd/>
              <a:tailEnd/>
            </a:ln>
          </p:spPr>
          <p:txBody>
            <a:bodyPr wrap="none" anchor="ctr"/>
            <a:lstStyle/>
            <a:p>
              <a:endParaRPr lang="en-US"/>
            </a:p>
          </p:txBody>
        </p:sp>
      </p:grpSp>
      <p:grpSp>
        <p:nvGrpSpPr>
          <p:cNvPr id="147540" name="Group 228"/>
          <p:cNvGrpSpPr>
            <a:grpSpLocks/>
          </p:cNvGrpSpPr>
          <p:nvPr/>
        </p:nvGrpSpPr>
        <p:grpSpPr bwMode="auto">
          <a:xfrm>
            <a:off x="358775" y="2290763"/>
            <a:ext cx="1089025" cy="631825"/>
            <a:chOff x="1733" y="2810"/>
            <a:chExt cx="1003" cy="610"/>
          </a:xfrm>
        </p:grpSpPr>
        <p:sp>
          <p:nvSpPr>
            <p:cNvPr id="147543" name="Line 229"/>
            <p:cNvSpPr>
              <a:spLocks noChangeShapeType="1"/>
            </p:cNvSpPr>
            <p:nvPr/>
          </p:nvSpPr>
          <p:spPr bwMode="auto">
            <a:xfrm rot="5400000" flipV="1">
              <a:off x="2289" y="2963"/>
              <a:ext cx="0" cy="360"/>
            </a:xfrm>
            <a:prstGeom prst="line">
              <a:avLst/>
            </a:prstGeom>
            <a:noFill/>
            <a:ln w="6350">
              <a:solidFill>
                <a:schemeClr val="tx1"/>
              </a:solidFill>
              <a:round/>
              <a:headEnd/>
              <a:tailEnd/>
            </a:ln>
          </p:spPr>
          <p:txBody>
            <a:bodyPr/>
            <a:lstStyle/>
            <a:p>
              <a:endParaRPr lang="en-US"/>
            </a:p>
          </p:txBody>
        </p:sp>
        <p:grpSp>
          <p:nvGrpSpPr>
            <p:cNvPr id="147544" name="Group 230"/>
            <p:cNvGrpSpPr>
              <a:grpSpLocks noChangeAspect="1"/>
            </p:cNvGrpSpPr>
            <p:nvPr/>
          </p:nvGrpSpPr>
          <p:grpSpPr bwMode="auto">
            <a:xfrm rot="5400000">
              <a:off x="2416" y="3112"/>
              <a:ext cx="175" cy="56"/>
              <a:chOff x="2338" y="4492"/>
              <a:chExt cx="180" cy="91"/>
            </a:xfrm>
          </p:grpSpPr>
          <p:sp>
            <p:nvSpPr>
              <p:cNvPr id="147560" name="Line 231"/>
              <p:cNvSpPr>
                <a:spLocks noChangeAspect="1" noChangeShapeType="1"/>
              </p:cNvSpPr>
              <p:nvPr/>
            </p:nvSpPr>
            <p:spPr bwMode="auto">
              <a:xfrm flipH="1" flipV="1">
                <a:off x="2430" y="4492"/>
                <a:ext cx="28" cy="91"/>
              </a:xfrm>
              <a:prstGeom prst="line">
                <a:avLst/>
              </a:prstGeom>
              <a:noFill/>
              <a:ln w="31750">
                <a:solidFill>
                  <a:schemeClr val="tx1"/>
                </a:solidFill>
                <a:round/>
                <a:headEnd/>
                <a:tailEnd/>
              </a:ln>
            </p:spPr>
            <p:txBody>
              <a:bodyPr/>
              <a:lstStyle/>
              <a:p>
                <a:endParaRPr lang="en-US"/>
              </a:p>
            </p:txBody>
          </p:sp>
          <p:sp>
            <p:nvSpPr>
              <p:cNvPr id="147561" name="Line 232"/>
              <p:cNvSpPr>
                <a:spLocks noChangeAspect="1" noChangeShapeType="1"/>
              </p:cNvSpPr>
              <p:nvPr/>
            </p:nvSpPr>
            <p:spPr bwMode="auto">
              <a:xfrm flipV="1">
                <a:off x="2398" y="4492"/>
                <a:ext cx="32" cy="91"/>
              </a:xfrm>
              <a:prstGeom prst="line">
                <a:avLst/>
              </a:prstGeom>
              <a:noFill/>
              <a:ln w="31750">
                <a:solidFill>
                  <a:schemeClr val="tx1"/>
                </a:solidFill>
                <a:round/>
                <a:headEnd/>
                <a:tailEnd/>
              </a:ln>
            </p:spPr>
            <p:txBody>
              <a:bodyPr/>
              <a:lstStyle/>
              <a:p>
                <a:endParaRPr lang="en-US"/>
              </a:p>
            </p:txBody>
          </p:sp>
          <p:sp>
            <p:nvSpPr>
              <p:cNvPr id="147562" name="Line 233"/>
              <p:cNvSpPr>
                <a:spLocks noChangeAspect="1" noChangeShapeType="1"/>
              </p:cNvSpPr>
              <p:nvPr/>
            </p:nvSpPr>
            <p:spPr bwMode="auto">
              <a:xfrm flipH="1">
                <a:off x="2458" y="4492"/>
                <a:ext cx="32" cy="91"/>
              </a:xfrm>
              <a:prstGeom prst="line">
                <a:avLst/>
              </a:prstGeom>
              <a:noFill/>
              <a:ln w="31750">
                <a:solidFill>
                  <a:schemeClr val="tx1"/>
                </a:solidFill>
                <a:round/>
                <a:headEnd/>
                <a:tailEnd/>
              </a:ln>
            </p:spPr>
            <p:txBody>
              <a:bodyPr/>
              <a:lstStyle/>
              <a:p>
                <a:endParaRPr lang="en-US"/>
              </a:p>
            </p:txBody>
          </p:sp>
          <p:sp>
            <p:nvSpPr>
              <p:cNvPr id="147563" name="Line 234"/>
              <p:cNvSpPr>
                <a:spLocks noChangeAspect="1" noChangeShapeType="1"/>
              </p:cNvSpPr>
              <p:nvPr/>
            </p:nvSpPr>
            <p:spPr bwMode="auto">
              <a:xfrm>
                <a:off x="2370" y="4492"/>
                <a:ext cx="28" cy="91"/>
              </a:xfrm>
              <a:prstGeom prst="line">
                <a:avLst/>
              </a:prstGeom>
              <a:noFill/>
              <a:ln w="31750">
                <a:solidFill>
                  <a:schemeClr val="tx1"/>
                </a:solidFill>
                <a:round/>
                <a:headEnd/>
                <a:tailEnd/>
              </a:ln>
            </p:spPr>
            <p:txBody>
              <a:bodyPr/>
              <a:lstStyle/>
              <a:p>
                <a:endParaRPr lang="en-US"/>
              </a:p>
            </p:txBody>
          </p:sp>
          <p:sp>
            <p:nvSpPr>
              <p:cNvPr id="147564" name="Line 235"/>
              <p:cNvSpPr>
                <a:spLocks noChangeAspect="1" noChangeShapeType="1"/>
              </p:cNvSpPr>
              <p:nvPr/>
            </p:nvSpPr>
            <p:spPr bwMode="auto">
              <a:xfrm flipH="1" flipV="1">
                <a:off x="2490" y="4492"/>
                <a:ext cx="28" cy="91"/>
              </a:xfrm>
              <a:prstGeom prst="line">
                <a:avLst/>
              </a:prstGeom>
              <a:noFill/>
              <a:ln w="31750">
                <a:solidFill>
                  <a:schemeClr val="tx1"/>
                </a:solidFill>
                <a:round/>
                <a:headEnd/>
                <a:tailEnd/>
              </a:ln>
            </p:spPr>
            <p:txBody>
              <a:bodyPr/>
              <a:lstStyle/>
              <a:p>
                <a:endParaRPr lang="en-US"/>
              </a:p>
            </p:txBody>
          </p:sp>
          <p:sp>
            <p:nvSpPr>
              <p:cNvPr id="147565" name="Line 236"/>
              <p:cNvSpPr>
                <a:spLocks noChangeAspect="1" noChangeShapeType="1"/>
              </p:cNvSpPr>
              <p:nvPr/>
            </p:nvSpPr>
            <p:spPr bwMode="auto">
              <a:xfrm flipV="1">
                <a:off x="2338" y="4492"/>
                <a:ext cx="32" cy="91"/>
              </a:xfrm>
              <a:prstGeom prst="line">
                <a:avLst/>
              </a:prstGeom>
              <a:noFill/>
              <a:ln w="31750">
                <a:solidFill>
                  <a:schemeClr val="tx1"/>
                </a:solidFill>
                <a:round/>
                <a:headEnd/>
                <a:tailEnd/>
              </a:ln>
            </p:spPr>
            <p:txBody>
              <a:bodyPr/>
              <a:lstStyle/>
              <a:p>
                <a:endParaRPr lang="en-US"/>
              </a:p>
            </p:txBody>
          </p:sp>
        </p:grpSp>
        <p:sp>
          <p:nvSpPr>
            <p:cNvPr id="147545" name="Freeform 237"/>
            <p:cNvSpPr>
              <a:spLocks/>
            </p:cNvSpPr>
            <p:nvPr/>
          </p:nvSpPr>
          <p:spPr bwMode="auto">
            <a:xfrm rot="5400000">
              <a:off x="1701" y="2842"/>
              <a:ext cx="176" cy="111"/>
            </a:xfrm>
            <a:custGeom>
              <a:avLst/>
              <a:gdLst>
                <a:gd name="T0" fmla="*/ 1 w 271"/>
                <a:gd name="T1" fmla="*/ 0 h 271"/>
                <a:gd name="T2" fmla="*/ 1 w 271"/>
                <a:gd name="T3" fmla="*/ 0 h 271"/>
                <a:gd name="T4" fmla="*/ 1 w 271"/>
                <a:gd name="T5" fmla="*/ 0 h 271"/>
                <a:gd name="T6" fmla="*/ 1 w 271"/>
                <a:gd name="T7" fmla="*/ 0 h 271"/>
                <a:gd name="T8" fmla="*/ 1 w 271"/>
                <a:gd name="T9" fmla="*/ 0 h 271"/>
                <a:gd name="T10" fmla="*/ 1 w 271"/>
                <a:gd name="T11" fmla="*/ 0 h 271"/>
                <a:gd name="T12" fmla="*/ 1 w 271"/>
                <a:gd name="T13" fmla="*/ 0 h 271"/>
                <a:gd name="T14" fmla="*/ 1 w 271"/>
                <a:gd name="T15" fmla="*/ 0 h 271"/>
                <a:gd name="T16" fmla="*/ 1 w 271"/>
                <a:gd name="T17" fmla="*/ 0 h 271"/>
                <a:gd name="T18" fmla="*/ 1 w 271"/>
                <a:gd name="T19" fmla="*/ 0 h 271"/>
                <a:gd name="T20" fmla="*/ 1 w 271"/>
                <a:gd name="T21" fmla="*/ 0 h 271"/>
                <a:gd name="T22" fmla="*/ 1 w 271"/>
                <a:gd name="T23" fmla="*/ 0 h 271"/>
                <a:gd name="T24" fmla="*/ 0 w 271"/>
                <a:gd name="T25" fmla="*/ 0 h 271"/>
                <a:gd name="T26" fmla="*/ 1 w 271"/>
                <a:gd name="T27" fmla="*/ 0 h 271"/>
                <a:gd name="T28" fmla="*/ 1 w 271"/>
                <a:gd name="T29" fmla="*/ 0 h 271"/>
                <a:gd name="T30" fmla="*/ 1 w 271"/>
                <a:gd name="T31" fmla="*/ 0 h 271"/>
                <a:gd name="T32" fmla="*/ 1 w 271"/>
                <a:gd name="T33" fmla="*/ 0 h 271"/>
                <a:gd name="T34" fmla="*/ 1 w 271"/>
                <a:gd name="T35" fmla="*/ 0 h 271"/>
                <a:gd name="T36" fmla="*/ 1 w 271"/>
                <a:gd name="T37" fmla="*/ 0 h 271"/>
                <a:gd name="T38" fmla="*/ 1 w 271"/>
                <a:gd name="T39" fmla="*/ 0 h 271"/>
                <a:gd name="T40" fmla="*/ 1 w 271"/>
                <a:gd name="T41" fmla="*/ 0 h 271"/>
                <a:gd name="T42" fmla="*/ 1 w 271"/>
                <a:gd name="T43" fmla="*/ 0 h 271"/>
                <a:gd name="T44" fmla="*/ 1 w 271"/>
                <a:gd name="T45" fmla="*/ 0 h 271"/>
                <a:gd name="T46" fmla="*/ 1 w 271"/>
                <a:gd name="T47" fmla="*/ 0 h 271"/>
                <a:gd name="T48" fmla="*/ 1 w 271"/>
                <a:gd name="T49" fmla="*/ 0 h 2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1"/>
                <a:gd name="T76" fmla="*/ 0 h 271"/>
                <a:gd name="T77" fmla="*/ 271 w 271"/>
                <a:gd name="T78" fmla="*/ 271 h 2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1" h="271">
                  <a:moveTo>
                    <a:pt x="271" y="137"/>
                  </a:moveTo>
                  <a:lnTo>
                    <a:pt x="266" y="101"/>
                  </a:lnTo>
                  <a:lnTo>
                    <a:pt x="252" y="67"/>
                  </a:lnTo>
                  <a:lnTo>
                    <a:pt x="230" y="41"/>
                  </a:lnTo>
                  <a:lnTo>
                    <a:pt x="204" y="19"/>
                  </a:lnTo>
                  <a:lnTo>
                    <a:pt x="170" y="5"/>
                  </a:lnTo>
                  <a:lnTo>
                    <a:pt x="136" y="0"/>
                  </a:lnTo>
                  <a:lnTo>
                    <a:pt x="100" y="5"/>
                  </a:lnTo>
                  <a:lnTo>
                    <a:pt x="67" y="19"/>
                  </a:lnTo>
                  <a:lnTo>
                    <a:pt x="40" y="41"/>
                  </a:lnTo>
                  <a:lnTo>
                    <a:pt x="19" y="67"/>
                  </a:lnTo>
                  <a:lnTo>
                    <a:pt x="4" y="101"/>
                  </a:lnTo>
                  <a:lnTo>
                    <a:pt x="0" y="137"/>
                  </a:lnTo>
                  <a:lnTo>
                    <a:pt x="4" y="170"/>
                  </a:lnTo>
                  <a:lnTo>
                    <a:pt x="19" y="204"/>
                  </a:lnTo>
                  <a:lnTo>
                    <a:pt x="40" y="230"/>
                  </a:lnTo>
                  <a:lnTo>
                    <a:pt x="67" y="252"/>
                  </a:lnTo>
                  <a:lnTo>
                    <a:pt x="100" y="266"/>
                  </a:lnTo>
                  <a:lnTo>
                    <a:pt x="136" y="271"/>
                  </a:lnTo>
                  <a:lnTo>
                    <a:pt x="170" y="266"/>
                  </a:lnTo>
                  <a:lnTo>
                    <a:pt x="204" y="252"/>
                  </a:lnTo>
                  <a:lnTo>
                    <a:pt x="230" y="230"/>
                  </a:lnTo>
                  <a:lnTo>
                    <a:pt x="252" y="204"/>
                  </a:lnTo>
                  <a:lnTo>
                    <a:pt x="266" y="170"/>
                  </a:lnTo>
                  <a:lnTo>
                    <a:pt x="271" y="137"/>
                  </a:lnTo>
                  <a:close/>
                </a:path>
              </a:pathLst>
            </a:custGeom>
            <a:solidFill>
              <a:srgbClr val="FFFFFF"/>
            </a:solidFill>
            <a:ln w="9525">
              <a:solidFill>
                <a:schemeClr val="tx1"/>
              </a:solidFill>
              <a:round/>
              <a:headEnd/>
              <a:tailEnd/>
            </a:ln>
          </p:spPr>
          <p:txBody>
            <a:bodyPr rot="10800000" vert="eaVert"/>
            <a:lstStyle/>
            <a:p>
              <a:endParaRPr lang="en-US"/>
            </a:p>
          </p:txBody>
        </p:sp>
        <p:sp>
          <p:nvSpPr>
            <p:cNvPr id="147546" name="Line 238"/>
            <p:cNvSpPr>
              <a:spLocks noChangeShapeType="1"/>
            </p:cNvSpPr>
            <p:nvPr/>
          </p:nvSpPr>
          <p:spPr bwMode="auto">
            <a:xfrm rot="5400000" flipH="1" flipV="1">
              <a:off x="1974" y="2768"/>
              <a:ext cx="0" cy="261"/>
            </a:xfrm>
            <a:prstGeom prst="line">
              <a:avLst/>
            </a:prstGeom>
            <a:noFill/>
            <a:ln w="9525">
              <a:solidFill>
                <a:schemeClr val="tx1"/>
              </a:solidFill>
              <a:round/>
              <a:headEnd/>
              <a:tailEnd/>
            </a:ln>
          </p:spPr>
          <p:txBody>
            <a:bodyPr/>
            <a:lstStyle/>
            <a:p>
              <a:endParaRPr lang="en-US"/>
            </a:p>
          </p:txBody>
        </p:sp>
        <p:sp>
          <p:nvSpPr>
            <p:cNvPr id="147547" name="Line 239"/>
            <p:cNvSpPr>
              <a:spLocks noChangeShapeType="1"/>
            </p:cNvSpPr>
            <p:nvPr/>
          </p:nvSpPr>
          <p:spPr bwMode="auto">
            <a:xfrm rot="5400000" flipH="1" flipV="1">
              <a:off x="1890" y="2889"/>
              <a:ext cx="19" cy="38"/>
            </a:xfrm>
            <a:prstGeom prst="line">
              <a:avLst/>
            </a:prstGeom>
            <a:noFill/>
            <a:ln w="9525">
              <a:solidFill>
                <a:schemeClr val="tx1"/>
              </a:solidFill>
              <a:round/>
              <a:headEnd/>
              <a:tailEnd/>
            </a:ln>
          </p:spPr>
          <p:txBody>
            <a:bodyPr/>
            <a:lstStyle/>
            <a:p>
              <a:endParaRPr lang="en-US"/>
            </a:p>
          </p:txBody>
        </p:sp>
        <p:sp>
          <p:nvSpPr>
            <p:cNvPr id="147548" name="Line 240"/>
            <p:cNvSpPr>
              <a:spLocks noChangeShapeType="1"/>
            </p:cNvSpPr>
            <p:nvPr/>
          </p:nvSpPr>
          <p:spPr bwMode="auto">
            <a:xfrm rot="5400000" flipV="1">
              <a:off x="1890" y="2869"/>
              <a:ext cx="20" cy="38"/>
            </a:xfrm>
            <a:prstGeom prst="line">
              <a:avLst/>
            </a:prstGeom>
            <a:noFill/>
            <a:ln w="9525">
              <a:solidFill>
                <a:schemeClr val="tx1"/>
              </a:solidFill>
              <a:round/>
              <a:headEnd/>
              <a:tailEnd/>
            </a:ln>
          </p:spPr>
          <p:txBody>
            <a:bodyPr/>
            <a:lstStyle/>
            <a:p>
              <a:endParaRPr lang="en-US"/>
            </a:p>
          </p:txBody>
        </p:sp>
        <p:sp>
          <p:nvSpPr>
            <p:cNvPr id="147549" name="Line 241"/>
            <p:cNvSpPr>
              <a:spLocks noChangeShapeType="1"/>
            </p:cNvSpPr>
            <p:nvPr/>
          </p:nvSpPr>
          <p:spPr bwMode="auto">
            <a:xfrm rot="5400000" flipH="1">
              <a:off x="1890" y="2908"/>
              <a:ext cx="20" cy="38"/>
            </a:xfrm>
            <a:prstGeom prst="line">
              <a:avLst/>
            </a:prstGeom>
            <a:noFill/>
            <a:ln w="9525">
              <a:solidFill>
                <a:schemeClr val="tx1"/>
              </a:solidFill>
              <a:round/>
              <a:headEnd/>
              <a:tailEnd/>
            </a:ln>
          </p:spPr>
          <p:txBody>
            <a:bodyPr/>
            <a:lstStyle/>
            <a:p>
              <a:endParaRPr lang="en-US"/>
            </a:p>
          </p:txBody>
        </p:sp>
        <p:sp>
          <p:nvSpPr>
            <p:cNvPr id="147550" name="Line 242"/>
            <p:cNvSpPr>
              <a:spLocks noChangeShapeType="1"/>
            </p:cNvSpPr>
            <p:nvPr/>
          </p:nvSpPr>
          <p:spPr bwMode="auto">
            <a:xfrm rot="5400000">
              <a:off x="1890" y="2850"/>
              <a:ext cx="19" cy="38"/>
            </a:xfrm>
            <a:prstGeom prst="line">
              <a:avLst/>
            </a:prstGeom>
            <a:noFill/>
            <a:ln w="9525">
              <a:solidFill>
                <a:schemeClr val="tx1"/>
              </a:solidFill>
              <a:round/>
              <a:headEnd/>
              <a:tailEnd/>
            </a:ln>
          </p:spPr>
          <p:txBody>
            <a:bodyPr/>
            <a:lstStyle/>
            <a:p>
              <a:endParaRPr lang="en-US"/>
            </a:p>
          </p:txBody>
        </p:sp>
        <p:sp>
          <p:nvSpPr>
            <p:cNvPr id="147551" name="Line 243"/>
            <p:cNvSpPr>
              <a:spLocks noChangeShapeType="1"/>
            </p:cNvSpPr>
            <p:nvPr/>
          </p:nvSpPr>
          <p:spPr bwMode="auto">
            <a:xfrm rot="5400000" flipH="1" flipV="1">
              <a:off x="1890" y="2928"/>
              <a:ext cx="19" cy="38"/>
            </a:xfrm>
            <a:prstGeom prst="line">
              <a:avLst/>
            </a:prstGeom>
            <a:noFill/>
            <a:ln w="9525">
              <a:solidFill>
                <a:schemeClr val="tx1"/>
              </a:solidFill>
              <a:round/>
              <a:headEnd/>
              <a:tailEnd/>
            </a:ln>
          </p:spPr>
          <p:txBody>
            <a:bodyPr/>
            <a:lstStyle/>
            <a:p>
              <a:endParaRPr lang="en-US"/>
            </a:p>
          </p:txBody>
        </p:sp>
        <p:sp>
          <p:nvSpPr>
            <p:cNvPr id="147552" name="Line 244"/>
            <p:cNvSpPr>
              <a:spLocks noChangeShapeType="1"/>
            </p:cNvSpPr>
            <p:nvPr/>
          </p:nvSpPr>
          <p:spPr bwMode="auto">
            <a:xfrm rot="5400000" flipV="1">
              <a:off x="1890" y="2830"/>
              <a:ext cx="20" cy="38"/>
            </a:xfrm>
            <a:prstGeom prst="line">
              <a:avLst/>
            </a:prstGeom>
            <a:noFill/>
            <a:ln w="9525">
              <a:solidFill>
                <a:schemeClr val="tx1"/>
              </a:solidFill>
              <a:round/>
              <a:headEnd/>
              <a:tailEnd/>
            </a:ln>
          </p:spPr>
          <p:txBody>
            <a:bodyPr/>
            <a:lstStyle/>
            <a:p>
              <a:endParaRPr lang="en-US"/>
            </a:p>
          </p:txBody>
        </p:sp>
        <p:sp>
          <p:nvSpPr>
            <p:cNvPr id="147553" name="Line 245"/>
            <p:cNvSpPr>
              <a:spLocks noChangeShapeType="1"/>
            </p:cNvSpPr>
            <p:nvPr/>
          </p:nvSpPr>
          <p:spPr bwMode="auto">
            <a:xfrm rot="5400000">
              <a:off x="1807" y="3124"/>
              <a:ext cx="592" cy="0"/>
            </a:xfrm>
            <a:prstGeom prst="line">
              <a:avLst/>
            </a:prstGeom>
            <a:noFill/>
            <a:ln w="9525">
              <a:solidFill>
                <a:schemeClr val="tx1"/>
              </a:solidFill>
              <a:round/>
              <a:headEnd/>
              <a:tailEnd/>
            </a:ln>
          </p:spPr>
          <p:txBody>
            <a:bodyPr/>
            <a:lstStyle/>
            <a:p>
              <a:endParaRPr lang="en-US"/>
            </a:p>
          </p:txBody>
        </p:sp>
        <p:sp>
          <p:nvSpPr>
            <p:cNvPr id="147554" name="Rectangle 246"/>
            <p:cNvSpPr>
              <a:spLocks noChangeAspect="1" noChangeArrowheads="1"/>
            </p:cNvSpPr>
            <p:nvPr/>
          </p:nvSpPr>
          <p:spPr bwMode="auto">
            <a:xfrm rot="5400000">
              <a:off x="1950" y="2872"/>
              <a:ext cx="85" cy="54"/>
            </a:xfrm>
            <a:prstGeom prst="rect">
              <a:avLst/>
            </a:prstGeom>
            <a:solidFill>
              <a:schemeClr val="bg1"/>
            </a:solidFill>
            <a:ln w="9525">
              <a:solidFill>
                <a:schemeClr val="tx1"/>
              </a:solidFill>
              <a:miter lim="800000"/>
              <a:headEnd/>
              <a:tailEnd/>
            </a:ln>
          </p:spPr>
          <p:txBody>
            <a:bodyPr rot="10800000" vert="eaVert"/>
            <a:lstStyle/>
            <a:p>
              <a:pPr eaLnBrk="0" hangingPunct="0"/>
              <a:endParaRPr lang="en-US" sz="1200">
                <a:latin typeface="Tahoma" pitchFamily="34" charset="0"/>
                <a:cs typeface="Arial" charset="0"/>
              </a:endParaRPr>
            </a:p>
          </p:txBody>
        </p:sp>
        <p:sp>
          <p:nvSpPr>
            <p:cNvPr id="147555" name="Line 247"/>
            <p:cNvSpPr>
              <a:spLocks noChangeShapeType="1"/>
            </p:cNvSpPr>
            <p:nvPr/>
          </p:nvSpPr>
          <p:spPr bwMode="auto">
            <a:xfrm rot="5400000">
              <a:off x="1987" y="3234"/>
              <a:ext cx="0" cy="236"/>
            </a:xfrm>
            <a:prstGeom prst="line">
              <a:avLst/>
            </a:prstGeom>
            <a:noFill/>
            <a:ln w="9525">
              <a:solidFill>
                <a:schemeClr val="tx1"/>
              </a:solidFill>
              <a:round/>
              <a:headEnd/>
              <a:tailEnd type="triangle" w="med" len="med"/>
            </a:ln>
          </p:spPr>
          <p:txBody>
            <a:bodyPr wrap="none" anchor="ctr"/>
            <a:lstStyle/>
            <a:p>
              <a:endParaRPr lang="en-US"/>
            </a:p>
          </p:txBody>
        </p:sp>
        <p:sp>
          <p:nvSpPr>
            <p:cNvPr id="147556" name="Line 248"/>
            <p:cNvSpPr>
              <a:spLocks noChangeShapeType="1"/>
            </p:cNvSpPr>
            <p:nvPr/>
          </p:nvSpPr>
          <p:spPr bwMode="auto">
            <a:xfrm rot="5400000">
              <a:off x="1818" y="2873"/>
              <a:ext cx="1" cy="52"/>
            </a:xfrm>
            <a:prstGeom prst="line">
              <a:avLst/>
            </a:prstGeom>
            <a:noFill/>
            <a:ln w="9525">
              <a:solidFill>
                <a:schemeClr val="tx1"/>
              </a:solidFill>
              <a:round/>
              <a:headEnd/>
              <a:tailEnd/>
            </a:ln>
          </p:spPr>
          <p:txBody>
            <a:bodyPr wrap="none" anchor="ctr"/>
            <a:lstStyle/>
            <a:p>
              <a:endParaRPr lang="en-US"/>
            </a:p>
          </p:txBody>
        </p:sp>
        <p:sp>
          <p:nvSpPr>
            <p:cNvPr id="147557" name="Line 249"/>
            <p:cNvSpPr>
              <a:spLocks noChangeShapeType="1"/>
            </p:cNvSpPr>
            <p:nvPr/>
          </p:nvSpPr>
          <p:spPr bwMode="auto">
            <a:xfrm rot="7634090" flipH="1">
              <a:off x="1770" y="2841"/>
              <a:ext cx="1" cy="54"/>
            </a:xfrm>
            <a:prstGeom prst="line">
              <a:avLst/>
            </a:prstGeom>
            <a:noFill/>
            <a:ln w="9525">
              <a:solidFill>
                <a:schemeClr val="tx1"/>
              </a:solidFill>
              <a:round/>
              <a:headEnd/>
              <a:tailEnd/>
            </a:ln>
          </p:spPr>
          <p:txBody>
            <a:bodyPr wrap="none" anchor="ctr"/>
            <a:lstStyle/>
            <a:p>
              <a:endParaRPr lang="en-US"/>
            </a:p>
          </p:txBody>
        </p:sp>
        <p:sp>
          <p:nvSpPr>
            <p:cNvPr id="147558" name="Line 250"/>
            <p:cNvSpPr>
              <a:spLocks noChangeShapeType="1"/>
            </p:cNvSpPr>
            <p:nvPr/>
          </p:nvSpPr>
          <p:spPr bwMode="auto">
            <a:xfrm rot="2777567">
              <a:off x="1769" y="2903"/>
              <a:ext cx="3" cy="55"/>
            </a:xfrm>
            <a:prstGeom prst="line">
              <a:avLst/>
            </a:prstGeom>
            <a:noFill/>
            <a:ln w="9525">
              <a:solidFill>
                <a:schemeClr val="tx1"/>
              </a:solidFill>
              <a:round/>
              <a:headEnd/>
              <a:tailEnd/>
            </a:ln>
          </p:spPr>
          <p:txBody>
            <a:bodyPr wrap="none" anchor="ctr"/>
            <a:lstStyle/>
            <a:p>
              <a:endParaRPr lang="en-US"/>
            </a:p>
          </p:txBody>
        </p:sp>
        <p:sp>
          <p:nvSpPr>
            <p:cNvPr id="147559" name="Line 251"/>
            <p:cNvSpPr>
              <a:spLocks noChangeShapeType="1"/>
            </p:cNvSpPr>
            <p:nvPr/>
          </p:nvSpPr>
          <p:spPr bwMode="auto">
            <a:xfrm>
              <a:off x="2520" y="3138"/>
              <a:ext cx="216" cy="0"/>
            </a:xfrm>
            <a:prstGeom prst="line">
              <a:avLst/>
            </a:prstGeom>
            <a:noFill/>
            <a:ln w="12700">
              <a:solidFill>
                <a:schemeClr val="tx1"/>
              </a:solidFill>
              <a:round/>
              <a:headEnd/>
              <a:tailEnd/>
            </a:ln>
          </p:spPr>
          <p:txBody>
            <a:bodyPr wrap="none" anchor="ctr"/>
            <a:lstStyle/>
            <a:p>
              <a:endParaRPr lang="en-US"/>
            </a:p>
          </p:txBody>
        </p:sp>
      </p:grpSp>
      <p:sp>
        <p:nvSpPr>
          <p:cNvPr id="147541" name="AutoShape 158"/>
          <p:cNvSpPr>
            <a:spLocks noChangeArrowheads="1"/>
          </p:cNvSpPr>
          <p:nvPr/>
        </p:nvSpPr>
        <p:spPr bwMode="auto">
          <a:xfrm>
            <a:off x="2943225" y="2266950"/>
            <a:ext cx="266700" cy="476250"/>
          </a:xfrm>
          <a:prstGeom prst="lightningBolt">
            <a:avLst/>
          </a:prstGeom>
          <a:solidFill>
            <a:srgbClr val="FF0000"/>
          </a:solidFill>
          <a:ln w="9525">
            <a:solidFill>
              <a:schemeClr val="tx1"/>
            </a:solidFill>
            <a:miter lim="800000"/>
            <a:headEnd/>
            <a:tailEnd/>
          </a:ln>
        </p:spPr>
        <p:txBody>
          <a:bodyPr wrap="none" anchor="ctr"/>
          <a:lstStyle/>
          <a:p>
            <a:endParaRPr lang="en-US"/>
          </a:p>
        </p:txBody>
      </p:sp>
      <p:sp>
        <p:nvSpPr>
          <p:cNvPr id="370847" name="Text Box 159"/>
          <p:cNvSpPr txBox="1">
            <a:spLocks noChangeArrowheads="1"/>
          </p:cNvSpPr>
          <p:nvPr/>
        </p:nvSpPr>
        <p:spPr bwMode="auto">
          <a:xfrm>
            <a:off x="2828925" y="5048250"/>
            <a:ext cx="4095750" cy="376238"/>
          </a:xfrm>
          <a:prstGeom prst="rect">
            <a:avLst/>
          </a:prstGeom>
          <a:solidFill>
            <a:srgbClr val="FFFF00"/>
          </a:solidFill>
          <a:ln w="9525">
            <a:solidFill>
              <a:schemeClr val="tx1"/>
            </a:solidFill>
            <a:miter lim="800000"/>
            <a:headEnd/>
            <a:tailEnd/>
          </a:ln>
          <a:effectLst/>
        </p:spPr>
        <p:txBody>
          <a:bodyPr>
            <a:spAutoFit/>
          </a:bodyPr>
          <a:lstStyle/>
          <a:p>
            <a:pPr>
              <a:spcBef>
                <a:spcPct val="50000"/>
              </a:spcBef>
              <a:defRPr/>
            </a:pPr>
            <a:r>
              <a:rPr lang="en-US" u="sng">
                <a:effectLst>
                  <a:outerShdw blurRad="38100" dist="38100" dir="2700000" algn="tl">
                    <a:srgbClr val="FFFFFF"/>
                  </a:outerShdw>
                </a:effectLst>
                <a:cs typeface="Arial" charset="0"/>
              </a:rPr>
              <a:t>No </a:t>
            </a:r>
            <a:r>
              <a:rPr lang="en-US">
                <a:solidFill>
                  <a:srgbClr val="0066FF"/>
                </a:solidFill>
              </a:rPr>
              <a:t>Temporary radial</a:t>
            </a:r>
            <a:r>
              <a:rPr lang="en-US"/>
              <a:t> </a:t>
            </a:r>
            <a:r>
              <a:rPr lang="en-US" u="sng">
                <a:effectLst>
                  <a:outerShdw blurRad="38100" dist="38100" dir="2700000" algn="tl">
                    <a:srgbClr val="FFFFFF"/>
                  </a:outerShdw>
                </a:effectLst>
                <a:cs typeface="Arial" charset="0"/>
              </a:rPr>
              <a:t>Established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6"/>
          <p:cNvSpPr>
            <a:spLocks noGrp="1" noChangeArrowheads="1"/>
          </p:cNvSpPr>
          <p:nvPr>
            <p:ph type="sldNum" sz="quarter" idx="12"/>
          </p:nvPr>
        </p:nvSpPr>
        <p:spPr>
          <a:noFill/>
        </p:spPr>
        <p:txBody>
          <a:bodyPr/>
          <a:lstStyle/>
          <a:p>
            <a:fld id="{A009D548-8FD7-49DA-A103-98A7B31CBCA5}" type="slidenum">
              <a:rPr lang="en-US" smtClean="0"/>
              <a:pPr/>
              <a:t>67</a:t>
            </a:fld>
            <a:endParaRPr lang="en-US" smtClean="0"/>
          </a:p>
        </p:txBody>
      </p:sp>
      <p:sp>
        <p:nvSpPr>
          <p:cNvPr id="14848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371E5F5-41BC-4A51-9EDE-2273A2010F05}" type="slidenum">
              <a:rPr lang="en-US" sz="1400" b="0"/>
              <a:pPr algn="r"/>
              <a:t>67</a:t>
            </a:fld>
            <a:endParaRPr lang="en-US" sz="1400" b="0"/>
          </a:p>
        </p:txBody>
      </p:sp>
      <p:sp>
        <p:nvSpPr>
          <p:cNvPr id="14848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7A975F0-0064-479E-B9E8-70D479ADD203}" type="slidenum">
              <a:rPr lang="en-US" sz="1400" b="0"/>
              <a:pPr algn="r"/>
              <a:t>67</a:t>
            </a:fld>
            <a:endParaRPr lang="en-US" sz="1400" b="0"/>
          </a:p>
        </p:txBody>
      </p:sp>
      <p:sp>
        <p:nvSpPr>
          <p:cNvPr id="148484" name="WordArt 2"/>
          <p:cNvSpPr>
            <a:spLocks noChangeArrowheads="1" noChangeShapeType="1" noTextEdit="1"/>
          </p:cNvSpPr>
          <p:nvPr/>
        </p:nvSpPr>
        <p:spPr bwMode="auto">
          <a:xfrm>
            <a:off x="990600" y="2700338"/>
            <a:ext cx="7467600" cy="2481262"/>
          </a:xfrm>
          <a:prstGeom prst="rect">
            <a:avLst/>
          </a:prstGeom>
        </p:spPr>
        <p:txBody>
          <a:bodyPr wrap="none" fromWordArt="1">
            <a:prstTxWarp prst="textSlantUp">
              <a:avLst>
                <a:gd name="adj" fmla="val 55556"/>
              </a:avLst>
            </a:prstTxWarp>
          </a:bodyPr>
          <a:lstStyle/>
          <a:p>
            <a:pPr algn="ctr"/>
            <a:r>
              <a:rPr lang="en-US" sz="3600" kern="10">
                <a:ln w="9360">
                  <a:solidFill>
                    <a:srgbClr val="000000"/>
                  </a:solidFill>
                  <a:miter lim="800000"/>
                  <a:headEnd/>
                  <a:tailEnd/>
                </a:ln>
                <a:solidFill>
                  <a:srgbClr val="000000"/>
                </a:solidFill>
                <a:latin typeface="Book Antiqua"/>
              </a:rPr>
              <a:t>Questions ?</a:t>
            </a:r>
          </a:p>
        </p:txBody>
      </p:sp>
      <p:pic>
        <p:nvPicPr>
          <p:cNvPr id="148485" name="Picture 3"/>
          <p:cNvPicPr>
            <a:picLocks noChangeAspect="1" noChangeArrowheads="1"/>
          </p:cNvPicPr>
          <p:nvPr/>
        </p:nvPicPr>
        <p:blipFill>
          <a:blip r:embed="rId3" cstate="print"/>
          <a:srcRect/>
          <a:stretch>
            <a:fillRect/>
          </a:stretch>
        </p:blipFill>
        <p:spPr bwMode="auto">
          <a:xfrm>
            <a:off x="5943600" y="4343400"/>
            <a:ext cx="1857375" cy="2243138"/>
          </a:xfrm>
          <a:prstGeom prst="rect">
            <a:avLst/>
          </a:prstGeom>
          <a:noFill/>
          <a:ln w="9525">
            <a:noFill/>
            <a:round/>
            <a:headEnd/>
            <a:tailEnd/>
          </a:ln>
        </p:spPr>
      </p:pic>
      <p:pic>
        <p:nvPicPr>
          <p:cNvPr id="148486" name="Picture 4"/>
          <p:cNvPicPr>
            <a:picLocks noChangeAspect="1" noChangeArrowheads="1"/>
          </p:cNvPicPr>
          <p:nvPr/>
        </p:nvPicPr>
        <p:blipFill>
          <a:blip r:embed="rId3" cstate="print"/>
          <a:srcRect/>
          <a:stretch>
            <a:fillRect/>
          </a:stretch>
        </p:blipFill>
        <p:spPr bwMode="auto">
          <a:xfrm>
            <a:off x="609600" y="1676400"/>
            <a:ext cx="1857375" cy="2057400"/>
          </a:xfrm>
          <a:prstGeom prst="rect">
            <a:avLst/>
          </a:prstGeom>
          <a:noFill/>
          <a:ln w="9525">
            <a:noFill/>
            <a:round/>
            <a:headEnd/>
            <a:tailEnd/>
          </a:ln>
        </p:spPr>
      </p:pic>
      <p:pic>
        <p:nvPicPr>
          <p:cNvPr id="148487" name="Picture 5"/>
          <p:cNvPicPr>
            <a:picLocks noChangeAspect="1" noChangeArrowheads="1"/>
          </p:cNvPicPr>
          <p:nvPr/>
        </p:nvPicPr>
        <p:blipFill>
          <a:blip r:embed="rId4" cstate="print">
            <a:lum contrast="6000"/>
          </a:blip>
          <a:srcRect/>
          <a:stretch>
            <a:fillRect/>
          </a:stretch>
        </p:blipFill>
        <p:spPr bwMode="auto">
          <a:xfrm>
            <a:off x="0" y="274638"/>
            <a:ext cx="9144000" cy="9445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6"/>
          <p:cNvSpPr>
            <a:spLocks noGrp="1" noChangeArrowheads="1"/>
          </p:cNvSpPr>
          <p:nvPr>
            <p:ph type="sldNum" sz="quarter" idx="12"/>
          </p:nvPr>
        </p:nvSpPr>
        <p:spPr>
          <a:noFill/>
        </p:spPr>
        <p:txBody>
          <a:bodyPr/>
          <a:lstStyle/>
          <a:p>
            <a:fld id="{535425CD-8851-4807-B199-160E2AC8404C}" type="slidenum">
              <a:rPr lang="en-US" smtClean="0"/>
              <a:pPr/>
              <a:t>68</a:t>
            </a:fld>
            <a:endParaRPr lang="en-US" smtClean="0"/>
          </a:p>
        </p:txBody>
      </p:sp>
      <p:sp>
        <p:nvSpPr>
          <p:cNvPr id="150530"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8FC430C-AEC6-4254-B58F-C5356A0A7F2D}" type="slidenum">
              <a:rPr lang="en-US" sz="1400" b="0"/>
              <a:pPr algn="r"/>
              <a:t>68</a:t>
            </a:fld>
            <a:endParaRPr lang="en-US" sz="1400" b="0"/>
          </a:p>
        </p:txBody>
      </p:sp>
      <p:sp>
        <p:nvSpPr>
          <p:cNvPr id="15053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1F0C6EA-AFC6-4C06-8A0C-3D28F0468044}" type="slidenum">
              <a:rPr lang="en-US" sz="1400" b="0"/>
              <a:pPr algn="r"/>
              <a:t>68</a:t>
            </a:fld>
            <a:endParaRPr lang="en-US" sz="1400" b="0"/>
          </a:p>
        </p:txBody>
      </p:sp>
      <p:sp>
        <p:nvSpPr>
          <p:cNvPr id="15053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5641B63-45C4-4223-BA0C-080F2A29F809}" type="slidenum">
              <a:rPr lang="en-US" sz="1400" b="0"/>
              <a:pPr algn="r"/>
              <a:t>68</a:t>
            </a:fld>
            <a:endParaRPr lang="en-US" sz="1400" b="0"/>
          </a:p>
        </p:txBody>
      </p:sp>
      <p:sp>
        <p:nvSpPr>
          <p:cNvPr id="15053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2DF2881-92DC-415D-B38A-6B16CCEF4116}" type="slidenum">
              <a:rPr lang="en-US" sz="1400" b="0"/>
              <a:pPr algn="r"/>
              <a:t>68</a:t>
            </a:fld>
            <a:endParaRPr lang="en-US" sz="1400" b="0"/>
          </a:p>
        </p:txBody>
      </p:sp>
      <p:sp>
        <p:nvSpPr>
          <p:cNvPr id="150534" name="Rectangle 2"/>
          <p:cNvSpPr>
            <a:spLocks noGrp="1" noChangeArrowheads="1"/>
          </p:cNvSpPr>
          <p:nvPr>
            <p:ph type="body" idx="4294967295"/>
          </p:nvPr>
        </p:nvSpPr>
        <p:spPr>
          <a:xfrm>
            <a:off x="533400" y="2468563"/>
            <a:ext cx="8229600" cy="4086225"/>
          </a:xfrm>
        </p:spPr>
        <p:txBody>
          <a:bodyPr lIns="90000" tIns="46800" rIns="90000" bIns="46800">
            <a:spAutoFit/>
          </a:bodyPr>
          <a:lstStyle/>
          <a:p>
            <a:pPr marL="508000" indent="-508000" eaLnBrk="1" hangingPunct="1">
              <a:lnSpc>
                <a:spcPct val="90000"/>
              </a:lnSpc>
              <a:buFontTx/>
              <a:buNone/>
            </a:pPr>
            <a:r>
              <a:rPr lang="en-US" b="1" smtClean="0"/>
              <a:t>FERC recently issued a series of Orders and NOPR’s</a:t>
            </a:r>
          </a:p>
          <a:p>
            <a:pPr marL="508000" indent="-508000" eaLnBrk="1" hangingPunct="1">
              <a:lnSpc>
                <a:spcPct val="90000"/>
              </a:lnSpc>
              <a:buFont typeface="Wingdings" pitchFamily="2" charset="2"/>
              <a:buChar char="Ø"/>
            </a:pPr>
            <a:r>
              <a:rPr lang="en-US" sz="2800" b="1" smtClean="0"/>
              <a:t>PRC-023</a:t>
            </a:r>
          </a:p>
          <a:p>
            <a:pPr marL="508000" indent="-508000" eaLnBrk="1" hangingPunct="1">
              <a:lnSpc>
                <a:spcPct val="90000"/>
              </a:lnSpc>
              <a:buFont typeface="Wingdings" pitchFamily="2" charset="2"/>
              <a:buChar char="Ø"/>
            </a:pPr>
            <a:r>
              <a:rPr lang="en-US" sz="2800" b="1" smtClean="0"/>
              <a:t>BES definition</a:t>
            </a:r>
          </a:p>
          <a:p>
            <a:pPr marL="508000" indent="-508000" eaLnBrk="1" hangingPunct="1">
              <a:lnSpc>
                <a:spcPct val="90000"/>
              </a:lnSpc>
              <a:buFont typeface="Wingdings" pitchFamily="2" charset="2"/>
              <a:buChar char="Ø"/>
            </a:pPr>
            <a:r>
              <a:rPr lang="en-US" sz="2800" b="1" smtClean="0"/>
              <a:t>TPL-002 R1.3.10 non-operation of protection system</a:t>
            </a:r>
          </a:p>
          <a:p>
            <a:pPr marL="508000" indent="-508000" eaLnBrk="1" hangingPunct="1">
              <a:lnSpc>
                <a:spcPct val="90000"/>
              </a:lnSpc>
              <a:buFont typeface="Wingdings" pitchFamily="2" charset="2"/>
              <a:buChar char="Ø"/>
            </a:pPr>
            <a:r>
              <a:rPr lang="en-US" sz="2800" b="1" smtClean="0"/>
              <a:t>NERC Rules of Procedure on standard development</a:t>
            </a:r>
          </a:p>
          <a:p>
            <a:pPr marL="508000" indent="-508000" eaLnBrk="1" hangingPunct="1">
              <a:lnSpc>
                <a:spcPct val="90000"/>
              </a:lnSpc>
              <a:buFont typeface="Wingdings" pitchFamily="2" charset="2"/>
              <a:buChar char="Ø"/>
            </a:pPr>
            <a:r>
              <a:rPr lang="en-US" sz="2800" b="1" smtClean="0"/>
              <a:t>FERC Penalty Guidelines</a:t>
            </a:r>
            <a:endParaRPr lang="en-GB" sz="2800" b="1" smtClean="0"/>
          </a:p>
        </p:txBody>
      </p:sp>
      <p:pic>
        <p:nvPicPr>
          <p:cNvPr id="150535" name="Picture 3"/>
          <p:cNvPicPr>
            <a:picLocks noChangeAspect="1" noChangeArrowheads="1"/>
          </p:cNvPicPr>
          <p:nvPr/>
        </p:nvPicPr>
        <p:blipFill>
          <a:blip r:embed="rId3" cstate="print">
            <a:lum contrast="6000"/>
          </a:blip>
          <a:srcRect/>
          <a:stretch>
            <a:fillRect/>
          </a:stretch>
        </p:blipFill>
        <p:spPr bwMode="auto">
          <a:xfrm>
            <a:off x="0" y="11113"/>
            <a:ext cx="9144000" cy="1325562"/>
          </a:xfrm>
          <a:prstGeom prst="rect">
            <a:avLst/>
          </a:prstGeom>
          <a:noFill/>
          <a:ln w="9525">
            <a:noFill/>
            <a:round/>
            <a:headEnd/>
            <a:tailEnd/>
          </a:ln>
        </p:spPr>
      </p:pic>
      <p:sp>
        <p:nvSpPr>
          <p:cNvPr id="150536" name="Rectangle 4"/>
          <p:cNvSpPr>
            <a:spLocks noChangeArrowheads="1"/>
          </p:cNvSpPr>
          <p:nvPr/>
        </p:nvSpPr>
        <p:spPr bwMode="auto">
          <a:xfrm>
            <a:off x="381000" y="1163638"/>
            <a:ext cx="8305800" cy="1143000"/>
          </a:xfrm>
          <a:prstGeom prst="rect">
            <a:avLst/>
          </a:prstGeom>
          <a:solidFill>
            <a:srgbClr val="CCFFCC"/>
          </a:solidFill>
          <a:ln w="9360">
            <a:solidFill>
              <a:srgbClr val="000000"/>
            </a:solidFill>
            <a:miter lim="800000"/>
            <a:headEnd/>
            <a:tailEnd/>
          </a:ln>
        </p:spPr>
        <p:txBody>
          <a:bodyPr lIns="90000" tIns="46800" rIns="90000" bIns="46800" anchor="ctr"/>
          <a:lstStyle/>
          <a:p>
            <a:pPr marL="568325" indent="-568325" algn="ctr" defTabSz="457200">
              <a:lnSpc>
                <a:spcPct val="90000"/>
              </a:lnSpc>
              <a:spcBef>
                <a:spcPct val="20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NERC/FERC Issues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6"/>
          <p:cNvSpPr>
            <a:spLocks noGrp="1" noChangeArrowheads="1"/>
          </p:cNvSpPr>
          <p:nvPr>
            <p:ph type="sldNum" sz="quarter" idx="12"/>
          </p:nvPr>
        </p:nvSpPr>
        <p:spPr>
          <a:noFill/>
        </p:spPr>
        <p:txBody>
          <a:bodyPr/>
          <a:lstStyle/>
          <a:p>
            <a:fld id="{1B0C15DA-F62D-4698-90D4-671D511B9BEC}" type="slidenum">
              <a:rPr lang="en-US" smtClean="0"/>
              <a:pPr/>
              <a:t>69</a:t>
            </a:fld>
            <a:endParaRPr lang="en-US" smtClean="0"/>
          </a:p>
        </p:txBody>
      </p:sp>
      <p:sp>
        <p:nvSpPr>
          <p:cNvPr id="15257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E62A96B-6AD3-47FC-8D2E-341223BA3922}" type="slidenum">
              <a:rPr lang="en-US" sz="1400" b="0"/>
              <a:pPr algn="r"/>
              <a:t>69</a:t>
            </a:fld>
            <a:endParaRPr lang="en-US" sz="1400" b="0"/>
          </a:p>
        </p:txBody>
      </p:sp>
      <p:sp>
        <p:nvSpPr>
          <p:cNvPr id="15257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50A3802-CD46-4B87-8265-A806B360BF09}" type="slidenum">
              <a:rPr lang="en-US" sz="1400" b="0"/>
              <a:pPr algn="r"/>
              <a:t>69</a:t>
            </a:fld>
            <a:endParaRPr lang="en-US" sz="1400" b="0"/>
          </a:p>
        </p:txBody>
      </p:sp>
      <p:sp>
        <p:nvSpPr>
          <p:cNvPr id="152580" name="WordArt 2"/>
          <p:cNvSpPr>
            <a:spLocks noChangeArrowheads="1" noChangeShapeType="1" noTextEdit="1"/>
          </p:cNvSpPr>
          <p:nvPr/>
        </p:nvSpPr>
        <p:spPr bwMode="auto">
          <a:xfrm>
            <a:off x="990600" y="2700338"/>
            <a:ext cx="7467600" cy="2481262"/>
          </a:xfrm>
          <a:prstGeom prst="rect">
            <a:avLst/>
          </a:prstGeom>
        </p:spPr>
        <p:txBody>
          <a:bodyPr wrap="none" fromWordArt="1">
            <a:prstTxWarp prst="textSlantUp">
              <a:avLst>
                <a:gd name="adj" fmla="val 55556"/>
              </a:avLst>
            </a:prstTxWarp>
          </a:bodyPr>
          <a:lstStyle/>
          <a:p>
            <a:pPr algn="ctr"/>
            <a:r>
              <a:rPr lang="en-US" sz="3600" kern="10">
                <a:ln w="9360">
                  <a:solidFill>
                    <a:srgbClr val="000000"/>
                  </a:solidFill>
                  <a:miter lim="800000"/>
                  <a:headEnd/>
                  <a:tailEnd/>
                </a:ln>
                <a:solidFill>
                  <a:srgbClr val="000000"/>
                </a:solidFill>
                <a:latin typeface="Book Antiqua"/>
              </a:rPr>
              <a:t>Questions ?</a:t>
            </a:r>
          </a:p>
        </p:txBody>
      </p:sp>
      <p:pic>
        <p:nvPicPr>
          <p:cNvPr id="152581" name="Picture 3"/>
          <p:cNvPicPr>
            <a:picLocks noChangeAspect="1" noChangeArrowheads="1"/>
          </p:cNvPicPr>
          <p:nvPr/>
        </p:nvPicPr>
        <p:blipFill>
          <a:blip r:embed="rId3" cstate="print"/>
          <a:srcRect/>
          <a:stretch>
            <a:fillRect/>
          </a:stretch>
        </p:blipFill>
        <p:spPr bwMode="auto">
          <a:xfrm>
            <a:off x="5943600" y="4343400"/>
            <a:ext cx="1857375" cy="2243138"/>
          </a:xfrm>
          <a:prstGeom prst="rect">
            <a:avLst/>
          </a:prstGeom>
          <a:noFill/>
          <a:ln w="9525">
            <a:noFill/>
            <a:round/>
            <a:headEnd/>
            <a:tailEnd/>
          </a:ln>
        </p:spPr>
      </p:pic>
      <p:pic>
        <p:nvPicPr>
          <p:cNvPr id="152582" name="Picture 4"/>
          <p:cNvPicPr>
            <a:picLocks noChangeAspect="1" noChangeArrowheads="1"/>
          </p:cNvPicPr>
          <p:nvPr/>
        </p:nvPicPr>
        <p:blipFill>
          <a:blip r:embed="rId3" cstate="print"/>
          <a:srcRect/>
          <a:stretch>
            <a:fillRect/>
          </a:stretch>
        </p:blipFill>
        <p:spPr bwMode="auto">
          <a:xfrm>
            <a:off x="609600" y="1676400"/>
            <a:ext cx="1857375" cy="2057400"/>
          </a:xfrm>
          <a:prstGeom prst="rect">
            <a:avLst/>
          </a:prstGeom>
          <a:noFill/>
          <a:ln w="9525">
            <a:noFill/>
            <a:round/>
            <a:headEnd/>
            <a:tailEnd/>
          </a:ln>
        </p:spPr>
      </p:pic>
      <p:pic>
        <p:nvPicPr>
          <p:cNvPr id="152583" name="Picture 5"/>
          <p:cNvPicPr>
            <a:picLocks noChangeAspect="1" noChangeArrowheads="1"/>
          </p:cNvPicPr>
          <p:nvPr/>
        </p:nvPicPr>
        <p:blipFill>
          <a:blip r:embed="rId4" cstate="print">
            <a:lum contrast="6000"/>
          </a:blip>
          <a:srcRect/>
          <a:stretch>
            <a:fillRect/>
          </a:stretch>
        </p:blipFill>
        <p:spPr bwMode="auto">
          <a:xfrm>
            <a:off x="0" y="274638"/>
            <a:ext cx="9144000" cy="9445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sldNum" sz="quarter" idx="12"/>
          </p:nvPr>
        </p:nvSpPr>
        <p:spPr>
          <a:noFill/>
        </p:spPr>
        <p:txBody>
          <a:bodyPr/>
          <a:lstStyle/>
          <a:p>
            <a:fld id="{5FC89639-BA87-40C9-BE22-3115E1EE3D35}" type="slidenum">
              <a:rPr lang="en-US" smtClean="0"/>
              <a:pPr/>
              <a:t>7</a:t>
            </a:fld>
            <a:endParaRPr lang="en-US" smtClean="0"/>
          </a:p>
        </p:txBody>
      </p:sp>
      <p:sp>
        <p:nvSpPr>
          <p:cNvPr id="2969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A3E028-7988-4161-82BD-6F10CD87D1AE}" type="slidenum">
              <a:rPr lang="en-US" sz="1400" b="0"/>
              <a:pPr algn="r"/>
              <a:t>7</a:t>
            </a:fld>
            <a:endParaRPr lang="en-US" sz="1400" b="0"/>
          </a:p>
        </p:txBody>
      </p:sp>
      <p:pic>
        <p:nvPicPr>
          <p:cNvPr id="29699" name="Picture 4"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29700" name="Rectangle 2"/>
          <p:cNvSpPr>
            <a:spLocks noGrp="1" noChangeArrowheads="1"/>
          </p:cNvSpPr>
          <p:nvPr>
            <p:ph type="ctrTitle"/>
          </p:nvPr>
        </p:nvSpPr>
        <p:spPr>
          <a:xfrm>
            <a:off x="609600" y="1371600"/>
            <a:ext cx="7772400" cy="762000"/>
          </a:xfrm>
          <a:solidFill>
            <a:schemeClr val="accent1"/>
          </a:solidFill>
          <a:ln>
            <a:solidFill>
              <a:schemeClr val="tx1"/>
            </a:solidFill>
          </a:ln>
        </p:spPr>
        <p:txBody>
          <a:bodyPr/>
          <a:lstStyle/>
          <a:p>
            <a:pPr eaLnBrk="1" hangingPunct="1"/>
            <a:r>
              <a:rPr lang="en-US" sz="4000" b="1" smtClean="0"/>
              <a:t>Study Criteria Established</a:t>
            </a:r>
          </a:p>
        </p:txBody>
      </p:sp>
      <p:sp>
        <p:nvSpPr>
          <p:cNvPr id="29701" name="Rectangle 3"/>
          <p:cNvSpPr>
            <a:spLocks noGrp="1" noChangeArrowheads="1"/>
          </p:cNvSpPr>
          <p:nvPr>
            <p:ph type="subTitle" idx="1"/>
          </p:nvPr>
        </p:nvSpPr>
        <p:spPr>
          <a:xfrm>
            <a:off x="609600" y="2362200"/>
            <a:ext cx="8077200" cy="3886200"/>
          </a:xfrm>
        </p:spPr>
        <p:txBody>
          <a:bodyPr/>
          <a:lstStyle/>
          <a:p>
            <a:pPr algn="l" eaLnBrk="1" hangingPunct="1">
              <a:lnSpc>
                <a:spcPct val="90000"/>
              </a:lnSpc>
              <a:buFont typeface="Wingdings" pitchFamily="2" charset="2"/>
              <a:buChar char="Ø"/>
            </a:pPr>
            <a:r>
              <a:rPr lang="en-US" smtClean="0"/>
              <a:t>  </a:t>
            </a:r>
            <a:r>
              <a:rPr lang="en-US" sz="2800" b="1" smtClean="0"/>
              <a:t>NERC Reliability Standards</a:t>
            </a:r>
          </a:p>
          <a:p>
            <a:pPr lvl="1" algn="l" eaLnBrk="1" hangingPunct="1">
              <a:lnSpc>
                <a:spcPct val="90000"/>
              </a:lnSpc>
              <a:buFont typeface="Arial" charset="0"/>
              <a:buChar char="-"/>
            </a:pPr>
            <a:r>
              <a:rPr lang="en-US" sz="2400" b="1" smtClean="0"/>
              <a:t>	Current standards for base study screening</a:t>
            </a:r>
          </a:p>
          <a:p>
            <a:pPr lvl="1" algn="l" eaLnBrk="1" hangingPunct="1">
              <a:lnSpc>
                <a:spcPct val="90000"/>
              </a:lnSpc>
              <a:buFont typeface="Arial" charset="0"/>
              <a:buChar char="-"/>
            </a:pPr>
            <a:r>
              <a:rPr lang="en-US" sz="2400" b="1" smtClean="0"/>
              <a:t> 	Current SERC Requirements</a:t>
            </a:r>
          </a:p>
          <a:p>
            <a:pPr algn="l" eaLnBrk="1" hangingPunct="1">
              <a:lnSpc>
                <a:spcPct val="90000"/>
              </a:lnSpc>
              <a:buFont typeface="Wingdings" pitchFamily="2" charset="2"/>
              <a:buChar char="Ø"/>
            </a:pPr>
            <a:r>
              <a:rPr lang="en-US" smtClean="0"/>
              <a:t> </a:t>
            </a:r>
            <a:r>
              <a:rPr lang="en-US" sz="2800" b="1" smtClean="0"/>
              <a:t>Individual company criteria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6"/>
          <p:cNvSpPr>
            <a:spLocks noGrp="1" noChangeArrowheads="1"/>
          </p:cNvSpPr>
          <p:nvPr>
            <p:ph type="sldNum" sz="quarter" idx="12"/>
          </p:nvPr>
        </p:nvSpPr>
        <p:spPr>
          <a:noFill/>
        </p:spPr>
        <p:txBody>
          <a:bodyPr/>
          <a:lstStyle/>
          <a:p>
            <a:fld id="{7EE117A8-AA37-4714-8E23-3CA40ED0B7AA}" type="slidenum">
              <a:rPr lang="en-US" smtClean="0"/>
              <a:pPr/>
              <a:t>70</a:t>
            </a:fld>
            <a:endParaRPr lang="en-US" smtClean="0"/>
          </a:p>
        </p:txBody>
      </p:sp>
      <p:sp>
        <p:nvSpPr>
          <p:cNvPr id="15462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DBFA021-BD14-4769-B777-56AD89862DA9}" type="slidenum">
              <a:rPr lang="en-US" sz="1400" b="0"/>
              <a:pPr algn="r"/>
              <a:t>70</a:t>
            </a:fld>
            <a:endParaRPr lang="en-US" sz="1400" b="0"/>
          </a:p>
        </p:txBody>
      </p:sp>
      <p:sp>
        <p:nvSpPr>
          <p:cNvPr id="154627" name="Rectangle 2"/>
          <p:cNvSpPr>
            <a:spLocks noGrp="1" noChangeArrowheads="1"/>
          </p:cNvSpPr>
          <p:nvPr>
            <p:ph type="title"/>
          </p:nvPr>
        </p:nvSpPr>
        <p:spPr>
          <a:xfrm>
            <a:off x="381000" y="1752600"/>
            <a:ext cx="8382000" cy="1471613"/>
          </a:xfrm>
        </p:spPr>
        <p:txBody>
          <a:bodyPr lIns="90000" tIns="46800" rIns="90000" bIns="46800">
            <a:spAutoFit/>
          </a:bodyPr>
          <a:lstStyle/>
          <a:p>
            <a:pPr defTabSz="457200" eaLnBrk="1" hangingPunct="1">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smtClean="0">
                <a:solidFill>
                  <a:srgbClr val="000000"/>
                </a:solidFill>
                <a:cs typeface="Lucida Sans Unicode" pitchFamily="34" charset="0"/>
              </a:rPr>
              <a:t/>
            </a:r>
            <a:br>
              <a:rPr lang="en-GB" sz="4000" smtClean="0">
                <a:solidFill>
                  <a:srgbClr val="000000"/>
                </a:solidFill>
                <a:cs typeface="Lucida Sans Unicode" pitchFamily="34" charset="0"/>
              </a:rPr>
            </a:br>
            <a:endParaRPr lang="en-GB" sz="4000" smtClean="0">
              <a:solidFill>
                <a:srgbClr val="000000"/>
              </a:solidFill>
              <a:cs typeface="Lucida Sans Unicode" pitchFamily="34" charset="0"/>
            </a:endParaRPr>
          </a:p>
        </p:txBody>
      </p:sp>
      <p:sp>
        <p:nvSpPr>
          <p:cNvPr id="154628" name="Rectangle 3"/>
          <p:cNvSpPr>
            <a:spLocks noGrp="1" noChangeArrowheads="1"/>
          </p:cNvSpPr>
          <p:nvPr>
            <p:ph type="subTitle" idx="4294967295"/>
          </p:nvPr>
        </p:nvSpPr>
        <p:spPr>
          <a:xfrm>
            <a:off x="1066800" y="3962400"/>
            <a:ext cx="7010400" cy="1747838"/>
          </a:xfrm>
        </p:spPr>
        <p:txBody>
          <a:bodyPr lIns="90000" tIns="46800" rIns="90000" bIns="46800">
            <a:spAutoFit/>
          </a:bodyPr>
          <a:lstStyle/>
          <a:p>
            <a:pPr marL="0" indent="0" algn="ctr" defTabSz="457200"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smtClean="0"/>
          </a:p>
          <a:p>
            <a:pPr marL="0" indent="0" algn="ctr" defTabSz="457200"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t>Rich Wodyka</a:t>
            </a:r>
          </a:p>
          <a:p>
            <a:pPr marL="0" indent="0" algn="ctr" defTabSz="457200"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smtClean="0"/>
              <a:t>ITP</a:t>
            </a:r>
          </a:p>
        </p:txBody>
      </p:sp>
      <p:pic>
        <p:nvPicPr>
          <p:cNvPr id="154629" name="Picture 4"/>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round/>
            <a:headEnd/>
            <a:tailEnd/>
          </a:ln>
        </p:spPr>
      </p:pic>
      <p:sp>
        <p:nvSpPr>
          <p:cNvPr id="154630" name="Rectangle 5"/>
          <p:cNvSpPr>
            <a:spLocks noChangeArrowheads="1"/>
          </p:cNvSpPr>
          <p:nvPr/>
        </p:nvSpPr>
        <p:spPr bwMode="auto">
          <a:xfrm>
            <a:off x="381000" y="1828800"/>
            <a:ext cx="8305800" cy="2209800"/>
          </a:xfrm>
          <a:prstGeom prst="rect">
            <a:avLst/>
          </a:prstGeom>
          <a:solidFill>
            <a:srgbClr val="CCFFCC"/>
          </a:solidFill>
          <a:ln w="9360">
            <a:solidFill>
              <a:srgbClr val="000000"/>
            </a:solidFill>
            <a:miter lim="800000"/>
            <a:headEnd/>
            <a:tailEnd/>
          </a:ln>
        </p:spPr>
        <p:txBody>
          <a:bodyPr lIns="90000" tIns="46800" rIns="90000" bIns="46800" anchor="ctr"/>
          <a:lstStyle/>
          <a:p>
            <a:pPr algn="ct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a:t>2010 TAG Work Plan Review </a:t>
            </a:r>
            <a:endParaRPr lang="en-GB" sz="4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6"/>
          <p:cNvSpPr>
            <a:spLocks noGrp="1" noChangeArrowheads="1"/>
          </p:cNvSpPr>
          <p:nvPr>
            <p:ph type="sldNum" sz="quarter" idx="12"/>
          </p:nvPr>
        </p:nvSpPr>
        <p:spPr>
          <a:noFill/>
        </p:spPr>
        <p:txBody>
          <a:bodyPr/>
          <a:lstStyle/>
          <a:p>
            <a:fld id="{0E65D83E-B6C0-4CDE-AC54-CE233F3CBA96}" type="slidenum">
              <a:rPr lang="en-US" smtClean="0"/>
              <a:pPr/>
              <a:t>71</a:t>
            </a:fld>
            <a:endParaRPr lang="en-US" smtClean="0"/>
          </a:p>
        </p:txBody>
      </p:sp>
      <p:grpSp>
        <p:nvGrpSpPr>
          <p:cNvPr id="156674" name="Group 2"/>
          <p:cNvGrpSpPr>
            <a:grpSpLocks/>
          </p:cNvGrpSpPr>
          <p:nvPr/>
        </p:nvGrpSpPr>
        <p:grpSpPr bwMode="auto">
          <a:xfrm>
            <a:off x="457200" y="6172200"/>
            <a:ext cx="8228013" cy="382588"/>
            <a:chOff x="288" y="3888"/>
            <a:chExt cx="5183" cy="241"/>
          </a:xfrm>
        </p:grpSpPr>
        <p:sp>
          <p:nvSpPr>
            <p:cNvPr id="156708" name="Line 3"/>
            <p:cNvSpPr>
              <a:spLocks noChangeShapeType="1"/>
            </p:cNvSpPr>
            <p:nvPr/>
          </p:nvSpPr>
          <p:spPr bwMode="auto">
            <a:xfrm>
              <a:off x="288" y="3936"/>
              <a:ext cx="5184" cy="1"/>
            </a:xfrm>
            <a:prstGeom prst="line">
              <a:avLst/>
            </a:prstGeom>
            <a:noFill/>
            <a:ln w="38160">
              <a:solidFill>
                <a:srgbClr val="000000"/>
              </a:solidFill>
              <a:miter lim="800000"/>
              <a:headEnd/>
              <a:tailEnd/>
            </a:ln>
          </p:spPr>
          <p:txBody>
            <a:bodyPr/>
            <a:lstStyle/>
            <a:p>
              <a:endParaRPr lang="en-US"/>
            </a:p>
          </p:txBody>
        </p:sp>
        <p:sp>
          <p:nvSpPr>
            <p:cNvPr id="156709" name="Line 4"/>
            <p:cNvSpPr>
              <a:spLocks noChangeShapeType="1"/>
            </p:cNvSpPr>
            <p:nvPr/>
          </p:nvSpPr>
          <p:spPr bwMode="auto">
            <a:xfrm>
              <a:off x="288" y="3888"/>
              <a:ext cx="1" cy="96"/>
            </a:xfrm>
            <a:prstGeom prst="line">
              <a:avLst/>
            </a:prstGeom>
            <a:noFill/>
            <a:ln w="38160">
              <a:solidFill>
                <a:srgbClr val="000000"/>
              </a:solidFill>
              <a:miter lim="800000"/>
              <a:headEnd/>
              <a:tailEnd/>
            </a:ln>
          </p:spPr>
          <p:txBody>
            <a:bodyPr/>
            <a:lstStyle/>
            <a:p>
              <a:endParaRPr lang="en-US"/>
            </a:p>
          </p:txBody>
        </p:sp>
        <p:sp>
          <p:nvSpPr>
            <p:cNvPr id="156710" name="Line 5"/>
            <p:cNvSpPr>
              <a:spLocks noChangeShapeType="1"/>
            </p:cNvSpPr>
            <p:nvPr/>
          </p:nvSpPr>
          <p:spPr bwMode="auto">
            <a:xfrm>
              <a:off x="5472" y="3888"/>
              <a:ext cx="1" cy="96"/>
            </a:xfrm>
            <a:prstGeom prst="line">
              <a:avLst/>
            </a:prstGeom>
            <a:noFill/>
            <a:ln w="38160">
              <a:solidFill>
                <a:srgbClr val="000000"/>
              </a:solidFill>
              <a:miter lim="800000"/>
              <a:headEnd/>
              <a:tailEnd/>
            </a:ln>
          </p:spPr>
          <p:txBody>
            <a:bodyPr/>
            <a:lstStyle/>
            <a:p>
              <a:endParaRPr lang="en-US"/>
            </a:p>
          </p:txBody>
        </p:sp>
        <p:sp>
          <p:nvSpPr>
            <p:cNvPr id="156711" name="Line 6"/>
            <p:cNvSpPr>
              <a:spLocks noChangeShapeType="1"/>
            </p:cNvSpPr>
            <p:nvPr/>
          </p:nvSpPr>
          <p:spPr bwMode="auto">
            <a:xfrm>
              <a:off x="2880" y="3888"/>
              <a:ext cx="1" cy="96"/>
            </a:xfrm>
            <a:prstGeom prst="line">
              <a:avLst/>
            </a:prstGeom>
            <a:noFill/>
            <a:ln w="38160">
              <a:solidFill>
                <a:srgbClr val="000000"/>
              </a:solidFill>
              <a:miter lim="800000"/>
              <a:headEnd/>
              <a:tailEnd/>
            </a:ln>
          </p:spPr>
          <p:txBody>
            <a:bodyPr/>
            <a:lstStyle/>
            <a:p>
              <a:endParaRPr lang="en-US"/>
            </a:p>
          </p:txBody>
        </p:sp>
        <p:sp>
          <p:nvSpPr>
            <p:cNvPr id="156712" name="Line 7"/>
            <p:cNvSpPr>
              <a:spLocks noChangeShapeType="1"/>
            </p:cNvSpPr>
            <p:nvPr/>
          </p:nvSpPr>
          <p:spPr bwMode="auto">
            <a:xfrm>
              <a:off x="1584" y="3888"/>
              <a:ext cx="1" cy="96"/>
            </a:xfrm>
            <a:prstGeom prst="line">
              <a:avLst/>
            </a:prstGeom>
            <a:noFill/>
            <a:ln w="38160">
              <a:solidFill>
                <a:srgbClr val="000000"/>
              </a:solidFill>
              <a:miter lim="800000"/>
              <a:headEnd/>
              <a:tailEnd/>
            </a:ln>
          </p:spPr>
          <p:txBody>
            <a:bodyPr/>
            <a:lstStyle/>
            <a:p>
              <a:endParaRPr lang="en-US"/>
            </a:p>
          </p:txBody>
        </p:sp>
        <p:sp>
          <p:nvSpPr>
            <p:cNvPr id="156713" name="Line 8"/>
            <p:cNvSpPr>
              <a:spLocks noChangeShapeType="1"/>
            </p:cNvSpPr>
            <p:nvPr/>
          </p:nvSpPr>
          <p:spPr bwMode="auto">
            <a:xfrm>
              <a:off x="4176" y="3888"/>
              <a:ext cx="1" cy="96"/>
            </a:xfrm>
            <a:prstGeom prst="line">
              <a:avLst/>
            </a:prstGeom>
            <a:noFill/>
            <a:ln w="38160">
              <a:solidFill>
                <a:srgbClr val="000000"/>
              </a:solidFill>
              <a:miter lim="800000"/>
              <a:headEnd/>
              <a:tailEnd/>
            </a:ln>
          </p:spPr>
          <p:txBody>
            <a:bodyPr/>
            <a:lstStyle/>
            <a:p>
              <a:endParaRPr lang="en-US"/>
            </a:p>
          </p:txBody>
        </p:sp>
        <p:sp>
          <p:nvSpPr>
            <p:cNvPr id="156714" name="Text Box 9"/>
            <p:cNvSpPr txBox="1">
              <a:spLocks noChangeArrowheads="1"/>
            </p:cNvSpPr>
            <p:nvPr/>
          </p:nvSpPr>
          <p:spPr bwMode="auto">
            <a:xfrm>
              <a:off x="288" y="3936"/>
              <a:ext cx="5184"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cs typeface="Lucida Sans Unicode" pitchFamily="34" charset="0"/>
                </a:rPr>
                <a:t>          </a:t>
              </a:r>
              <a:r>
                <a:rPr lang="en-GB" sz="1400">
                  <a:solidFill>
                    <a:srgbClr val="000000"/>
                  </a:solidFill>
                  <a:cs typeface="Lucida Sans Unicode" pitchFamily="34" charset="0"/>
                </a:rPr>
                <a:t>1</a:t>
              </a:r>
              <a:r>
                <a:rPr lang="en-GB" sz="1400" baseline="30000">
                  <a:solidFill>
                    <a:srgbClr val="000000"/>
                  </a:solidFill>
                  <a:cs typeface="Lucida Sans Unicode" pitchFamily="34" charset="0"/>
                </a:rPr>
                <a:t>st</a:t>
              </a:r>
              <a:r>
                <a:rPr lang="en-GB" sz="1400">
                  <a:solidFill>
                    <a:srgbClr val="000000"/>
                  </a:solidFill>
                  <a:cs typeface="Lucida Sans Unicode" pitchFamily="34" charset="0"/>
                </a:rPr>
                <a:t> Quarter	           2</a:t>
              </a:r>
              <a:r>
                <a:rPr lang="en-GB" sz="1400" baseline="30000">
                  <a:solidFill>
                    <a:srgbClr val="000000"/>
                  </a:solidFill>
                  <a:cs typeface="Lucida Sans Unicode" pitchFamily="34" charset="0"/>
                </a:rPr>
                <a:t>nd</a:t>
              </a:r>
              <a:r>
                <a:rPr lang="en-GB" sz="1400">
                  <a:solidFill>
                    <a:srgbClr val="000000"/>
                  </a:solidFill>
                  <a:cs typeface="Lucida Sans Unicode" pitchFamily="34" charset="0"/>
                </a:rPr>
                <a:t> Quarter		3</a:t>
              </a:r>
              <a:r>
                <a:rPr lang="en-GB" sz="1400" baseline="30000">
                  <a:solidFill>
                    <a:srgbClr val="000000"/>
                  </a:solidFill>
                  <a:cs typeface="Lucida Sans Unicode" pitchFamily="34" charset="0"/>
                </a:rPr>
                <a:t>rd</a:t>
              </a:r>
              <a:r>
                <a:rPr lang="en-GB" sz="1400">
                  <a:solidFill>
                    <a:srgbClr val="000000"/>
                  </a:solidFill>
                  <a:cs typeface="Lucida Sans Unicode" pitchFamily="34" charset="0"/>
                </a:rPr>
                <a:t> Quarter		 4</a:t>
              </a:r>
              <a:r>
                <a:rPr lang="en-GB" sz="1400" baseline="30000">
                  <a:solidFill>
                    <a:srgbClr val="000000"/>
                  </a:solidFill>
                  <a:cs typeface="Lucida Sans Unicode" pitchFamily="34" charset="0"/>
                </a:rPr>
                <a:t>th</a:t>
              </a:r>
              <a:r>
                <a:rPr lang="en-GB" sz="1400">
                  <a:solidFill>
                    <a:srgbClr val="000000"/>
                  </a:solidFill>
                  <a:cs typeface="Lucida Sans Unicode" pitchFamily="34" charset="0"/>
                </a:rPr>
                <a:t> Quarter</a:t>
              </a:r>
            </a:p>
          </p:txBody>
        </p:sp>
      </p:grpSp>
      <p:grpSp>
        <p:nvGrpSpPr>
          <p:cNvPr id="156675" name="Group 10"/>
          <p:cNvGrpSpPr>
            <a:grpSpLocks/>
          </p:cNvGrpSpPr>
          <p:nvPr/>
        </p:nvGrpSpPr>
        <p:grpSpPr bwMode="auto">
          <a:xfrm>
            <a:off x="1371600" y="2819400"/>
            <a:ext cx="5713413" cy="366713"/>
            <a:chOff x="864" y="1776"/>
            <a:chExt cx="3599" cy="231"/>
          </a:xfrm>
        </p:grpSpPr>
        <p:sp>
          <p:nvSpPr>
            <p:cNvPr id="156704" name="Rectangle 11"/>
            <p:cNvSpPr>
              <a:spLocks noChangeArrowheads="1"/>
            </p:cNvSpPr>
            <p:nvPr/>
          </p:nvSpPr>
          <p:spPr bwMode="auto">
            <a:xfrm>
              <a:off x="1008" y="1785"/>
              <a:ext cx="3240" cy="192"/>
            </a:xfrm>
            <a:prstGeom prst="rect">
              <a:avLst/>
            </a:prstGeom>
            <a:solidFill>
              <a:srgbClr val="FF9966"/>
            </a:solidFill>
            <a:ln w="9360">
              <a:solidFill>
                <a:srgbClr val="000000"/>
              </a:solidFill>
              <a:miter lim="800000"/>
              <a:headEnd/>
              <a:tailEnd/>
            </a:ln>
          </p:spPr>
          <p:txBody>
            <a:bodyPr wrap="none" anchor="ctr"/>
            <a:lstStyle/>
            <a:p>
              <a:endParaRPr lang="en-US"/>
            </a:p>
          </p:txBody>
        </p:sp>
        <p:sp>
          <p:nvSpPr>
            <p:cNvPr id="156705" name="Oval 12"/>
            <p:cNvSpPr>
              <a:spLocks noChangeArrowheads="1"/>
            </p:cNvSpPr>
            <p:nvPr/>
          </p:nvSpPr>
          <p:spPr bwMode="auto">
            <a:xfrm>
              <a:off x="864" y="1785"/>
              <a:ext cx="216" cy="192"/>
            </a:xfrm>
            <a:prstGeom prst="ellipse">
              <a:avLst/>
            </a:prstGeom>
            <a:solidFill>
              <a:srgbClr val="FF9966"/>
            </a:solidFill>
            <a:ln w="9360">
              <a:solidFill>
                <a:srgbClr val="000000"/>
              </a:solidFill>
              <a:miter lim="800000"/>
              <a:headEnd/>
              <a:tailEnd/>
            </a:ln>
          </p:spPr>
          <p:txBody>
            <a:bodyPr wrap="none" anchor="ctr"/>
            <a:lstStyle/>
            <a:p>
              <a:endParaRPr lang="en-US"/>
            </a:p>
          </p:txBody>
        </p:sp>
        <p:sp>
          <p:nvSpPr>
            <p:cNvPr id="156706" name="Oval 13"/>
            <p:cNvSpPr>
              <a:spLocks noChangeArrowheads="1"/>
            </p:cNvSpPr>
            <p:nvPr/>
          </p:nvSpPr>
          <p:spPr bwMode="auto">
            <a:xfrm>
              <a:off x="4176" y="1785"/>
              <a:ext cx="216" cy="192"/>
            </a:xfrm>
            <a:prstGeom prst="ellipse">
              <a:avLst/>
            </a:prstGeom>
            <a:solidFill>
              <a:srgbClr val="FF9966"/>
            </a:solidFill>
            <a:ln w="9360">
              <a:solidFill>
                <a:srgbClr val="000000"/>
              </a:solidFill>
              <a:miter lim="800000"/>
              <a:headEnd/>
              <a:tailEnd/>
            </a:ln>
          </p:spPr>
          <p:txBody>
            <a:bodyPr wrap="none" anchor="ctr"/>
            <a:lstStyle/>
            <a:p>
              <a:endParaRPr lang="en-US"/>
            </a:p>
          </p:txBody>
        </p:sp>
        <p:sp>
          <p:nvSpPr>
            <p:cNvPr id="156707" name="Text Box 14"/>
            <p:cNvSpPr txBox="1">
              <a:spLocks noChangeArrowheads="1"/>
            </p:cNvSpPr>
            <p:nvPr/>
          </p:nvSpPr>
          <p:spPr bwMode="auto">
            <a:xfrm>
              <a:off x="1152" y="1776"/>
              <a:ext cx="3312" cy="232"/>
            </a:xfrm>
            <a:prstGeom prst="rect">
              <a:avLst/>
            </a:prstGeom>
            <a:noFill/>
            <a:ln w="9525">
              <a:noFill/>
              <a:round/>
              <a:headEnd/>
              <a:tailEnd/>
            </a:ln>
          </p:spPr>
          <p:txBody>
            <a:bodyPr lIns="90000" tIns="46800" rIns="90000" bIns="46800">
              <a:spAutoFit/>
            </a:bodyPr>
            <a:lstStyle/>
            <a:p>
              <a:pPr defTabSz="457200">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cs typeface="Lucida Sans Unicode" pitchFamily="34" charset="0"/>
                </a:rPr>
                <a:t>Enhanced Access Planning Process</a:t>
              </a:r>
            </a:p>
          </p:txBody>
        </p:sp>
      </p:grpSp>
      <p:sp>
        <p:nvSpPr>
          <p:cNvPr id="156676" name="Rectangle 15"/>
          <p:cNvSpPr>
            <a:spLocks noChangeArrowheads="1"/>
          </p:cNvSpPr>
          <p:nvPr/>
        </p:nvSpPr>
        <p:spPr bwMode="auto">
          <a:xfrm>
            <a:off x="4962525" y="4495800"/>
            <a:ext cx="3638550" cy="304800"/>
          </a:xfrm>
          <a:prstGeom prst="rect">
            <a:avLst/>
          </a:prstGeom>
          <a:solidFill>
            <a:srgbClr val="FF9999"/>
          </a:solidFill>
          <a:ln w="9360">
            <a:solidFill>
              <a:srgbClr val="000000"/>
            </a:solidFill>
            <a:miter lim="800000"/>
            <a:headEnd/>
            <a:tailEnd/>
          </a:ln>
        </p:spPr>
        <p:txBody>
          <a:bodyPr wrap="none" anchor="ctr"/>
          <a:lstStyle/>
          <a:p>
            <a:endParaRPr lang="en-US"/>
          </a:p>
        </p:txBody>
      </p:sp>
      <p:sp>
        <p:nvSpPr>
          <p:cNvPr id="156677" name="Oval 16"/>
          <p:cNvSpPr>
            <a:spLocks noChangeArrowheads="1"/>
          </p:cNvSpPr>
          <p:nvPr/>
        </p:nvSpPr>
        <p:spPr bwMode="auto">
          <a:xfrm>
            <a:off x="4800600" y="4495800"/>
            <a:ext cx="242888" cy="304800"/>
          </a:xfrm>
          <a:prstGeom prst="ellipse">
            <a:avLst/>
          </a:prstGeom>
          <a:solidFill>
            <a:srgbClr val="FF9999"/>
          </a:solidFill>
          <a:ln w="9360">
            <a:solidFill>
              <a:srgbClr val="000000"/>
            </a:solidFill>
            <a:miter lim="800000"/>
            <a:headEnd/>
            <a:tailEnd/>
          </a:ln>
        </p:spPr>
        <p:txBody>
          <a:bodyPr wrap="none" anchor="ctr"/>
          <a:lstStyle/>
          <a:p>
            <a:endParaRPr lang="en-US"/>
          </a:p>
        </p:txBody>
      </p:sp>
      <p:sp>
        <p:nvSpPr>
          <p:cNvPr id="156678" name="Oval 17"/>
          <p:cNvSpPr>
            <a:spLocks noChangeArrowheads="1"/>
          </p:cNvSpPr>
          <p:nvPr/>
        </p:nvSpPr>
        <p:spPr bwMode="auto">
          <a:xfrm>
            <a:off x="8520113" y="4495800"/>
            <a:ext cx="242887" cy="304800"/>
          </a:xfrm>
          <a:prstGeom prst="ellipse">
            <a:avLst/>
          </a:prstGeom>
          <a:solidFill>
            <a:srgbClr val="FF9999"/>
          </a:solidFill>
          <a:ln w="9360">
            <a:solidFill>
              <a:srgbClr val="000000"/>
            </a:solidFill>
            <a:miter lim="800000"/>
            <a:headEnd/>
            <a:tailEnd/>
          </a:ln>
        </p:spPr>
        <p:txBody>
          <a:bodyPr wrap="none" anchor="ctr"/>
          <a:lstStyle/>
          <a:p>
            <a:endParaRPr lang="en-US"/>
          </a:p>
        </p:txBody>
      </p:sp>
      <p:sp>
        <p:nvSpPr>
          <p:cNvPr id="156679" name="Text Box 18"/>
          <p:cNvSpPr txBox="1">
            <a:spLocks noChangeArrowheads="1"/>
          </p:cNvSpPr>
          <p:nvPr/>
        </p:nvSpPr>
        <p:spPr bwMode="auto">
          <a:xfrm>
            <a:off x="4967288" y="4495800"/>
            <a:ext cx="3719512" cy="368300"/>
          </a:xfrm>
          <a:prstGeom prst="rect">
            <a:avLst/>
          </a:prstGeom>
          <a:noFill/>
          <a:ln w="9525">
            <a:noFill/>
            <a:round/>
            <a:headEnd/>
            <a:tailEnd/>
          </a:ln>
        </p:spPr>
        <p:txBody>
          <a:bodyPr lIns="90000" tIns="46800" rIns="90000" bIns="46800">
            <a:spAutoFit/>
          </a:bodyPr>
          <a:lstStyle/>
          <a:p>
            <a:pPr defTabSz="457200">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cs typeface="Lucida Sans Unicode" pitchFamily="34" charset="0"/>
              </a:rPr>
              <a:t>Coordinated Plan Development</a:t>
            </a:r>
          </a:p>
        </p:txBody>
      </p:sp>
      <p:pic>
        <p:nvPicPr>
          <p:cNvPr id="156680" name="Picture 19"/>
          <p:cNvPicPr>
            <a:picLocks noChangeAspect="1" noChangeArrowheads="1"/>
          </p:cNvPicPr>
          <p:nvPr/>
        </p:nvPicPr>
        <p:blipFill>
          <a:blip r:embed="rId3" cstate="print">
            <a:lum contrast="6000"/>
          </a:blip>
          <a:srcRect/>
          <a:stretch>
            <a:fillRect/>
          </a:stretch>
        </p:blipFill>
        <p:spPr bwMode="auto">
          <a:xfrm>
            <a:off x="0" y="0"/>
            <a:ext cx="9144000" cy="1371600"/>
          </a:xfrm>
          <a:prstGeom prst="rect">
            <a:avLst/>
          </a:prstGeom>
          <a:noFill/>
          <a:ln w="9525">
            <a:noFill/>
            <a:round/>
            <a:headEnd/>
            <a:tailEnd/>
          </a:ln>
        </p:spPr>
      </p:pic>
      <p:grpSp>
        <p:nvGrpSpPr>
          <p:cNvPr id="156681" name="Group 20"/>
          <p:cNvGrpSpPr>
            <a:grpSpLocks/>
          </p:cNvGrpSpPr>
          <p:nvPr/>
        </p:nvGrpSpPr>
        <p:grpSpPr bwMode="auto">
          <a:xfrm>
            <a:off x="457200" y="1600200"/>
            <a:ext cx="6704013" cy="1068388"/>
            <a:chOff x="288" y="1008"/>
            <a:chExt cx="4223" cy="673"/>
          </a:xfrm>
        </p:grpSpPr>
        <p:sp>
          <p:nvSpPr>
            <p:cNvPr id="156701" name="Text Box 21"/>
            <p:cNvSpPr txBox="1">
              <a:spLocks noChangeArrowheads="1"/>
            </p:cNvSpPr>
            <p:nvPr/>
          </p:nvSpPr>
          <p:spPr bwMode="auto">
            <a:xfrm>
              <a:off x="912" y="1248"/>
              <a:ext cx="3600"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cs typeface="Lucida Sans Unicode" pitchFamily="34" charset="0"/>
                </a:rPr>
                <a:t> </a:t>
              </a:r>
              <a:r>
                <a:rPr lang="en-GB" sz="1400">
                  <a:solidFill>
                    <a:srgbClr val="000000"/>
                  </a:solidFill>
                  <a:cs typeface="Lucida Sans Unicode" pitchFamily="34" charset="0"/>
                </a:rPr>
                <a:t>Perform analysis, identify problems, and develop solutions </a:t>
              </a:r>
            </a:p>
          </p:txBody>
        </p:sp>
        <p:sp>
          <p:nvSpPr>
            <p:cNvPr id="156702" name="Text Box 22"/>
            <p:cNvSpPr txBox="1">
              <a:spLocks noChangeArrowheads="1"/>
            </p:cNvSpPr>
            <p:nvPr/>
          </p:nvSpPr>
          <p:spPr bwMode="auto">
            <a:xfrm>
              <a:off x="1488" y="1488"/>
              <a:ext cx="2544"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cs typeface="Lucida Sans Unicode" pitchFamily="34" charset="0"/>
                </a:rPr>
                <a:t> Review Reliability Study Results </a:t>
              </a:r>
            </a:p>
          </p:txBody>
        </p:sp>
        <p:sp>
          <p:nvSpPr>
            <p:cNvPr id="156703" name="Text Box 23"/>
            <p:cNvSpPr txBox="1">
              <a:spLocks noChangeArrowheads="1"/>
            </p:cNvSpPr>
            <p:nvPr/>
          </p:nvSpPr>
          <p:spPr bwMode="auto">
            <a:xfrm>
              <a:off x="288" y="1008"/>
              <a:ext cx="4128"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cs typeface="Lucida Sans Unicode" pitchFamily="34" charset="0"/>
                </a:rPr>
                <a:t> </a:t>
              </a:r>
              <a:r>
                <a:rPr lang="en-GB" sz="1400">
                  <a:solidFill>
                    <a:srgbClr val="000000"/>
                  </a:solidFill>
                  <a:cs typeface="Lucida Sans Unicode" pitchFamily="34" charset="0"/>
                </a:rPr>
                <a:t>Evaluate current reliability problems and transmission upgrade plans</a:t>
              </a:r>
            </a:p>
          </p:txBody>
        </p:sp>
      </p:grpSp>
      <p:grpSp>
        <p:nvGrpSpPr>
          <p:cNvPr id="156682" name="Group 24"/>
          <p:cNvGrpSpPr>
            <a:grpSpLocks/>
          </p:cNvGrpSpPr>
          <p:nvPr/>
        </p:nvGrpSpPr>
        <p:grpSpPr bwMode="auto">
          <a:xfrm>
            <a:off x="1600200" y="3200400"/>
            <a:ext cx="7085013" cy="1144588"/>
            <a:chOff x="1008" y="2016"/>
            <a:chExt cx="4463" cy="721"/>
          </a:xfrm>
        </p:grpSpPr>
        <p:sp>
          <p:nvSpPr>
            <p:cNvPr id="156698" name="Text Box 25"/>
            <p:cNvSpPr txBox="1">
              <a:spLocks noChangeArrowheads="1"/>
            </p:cNvSpPr>
            <p:nvPr/>
          </p:nvSpPr>
          <p:spPr bwMode="auto">
            <a:xfrm>
              <a:off x="1008" y="2016"/>
              <a:ext cx="3552"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cs typeface="Lucida Sans Unicode" pitchFamily="34" charset="0"/>
                </a:rPr>
                <a:t> Propose and select enhanced access scenarios and interface</a:t>
              </a:r>
            </a:p>
          </p:txBody>
        </p:sp>
        <p:sp>
          <p:nvSpPr>
            <p:cNvPr id="156699" name="Text Box 26"/>
            <p:cNvSpPr txBox="1">
              <a:spLocks noChangeArrowheads="1"/>
            </p:cNvSpPr>
            <p:nvPr/>
          </p:nvSpPr>
          <p:spPr bwMode="auto">
            <a:xfrm>
              <a:off x="1872" y="2256"/>
              <a:ext cx="3600"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cs typeface="Lucida Sans Unicode" pitchFamily="34" charset="0"/>
                </a:rPr>
                <a:t> </a:t>
              </a:r>
              <a:r>
                <a:rPr lang="en-GB" sz="1400">
                  <a:solidFill>
                    <a:srgbClr val="000000"/>
                  </a:solidFill>
                  <a:cs typeface="Lucida Sans Unicode" pitchFamily="34" charset="0"/>
                </a:rPr>
                <a:t>Perform analysis, identify problems, and develop solutions </a:t>
              </a:r>
            </a:p>
          </p:txBody>
        </p:sp>
        <p:sp>
          <p:nvSpPr>
            <p:cNvPr id="156700" name="Text Box 27"/>
            <p:cNvSpPr txBox="1">
              <a:spLocks noChangeArrowheads="1"/>
            </p:cNvSpPr>
            <p:nvPr/>
          </p:nvSpPr>
          <p:spPr bwMode="auto">
            <a:xfrm>
              <a:off x="2352" y="2544"/>
              <a:ext cx="2544"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cs typeface="Lucida Sans Unicode" pitchFamily="34" charset="0"/>
                </a:rPr>
                <a:t> Review Enhanced Access Study Results </a:t>
              </a:r>
            </a:p>
          </p:txBody>
        </p:sp>
      </p:grpSp>
      <p:grpSp>
        <p:nvGrpSpPr>
          <p:cNvPr id="156683" name="Group 28"/>
          <p:cNvGrpSpPr>
            <a:grpSpLocks/>
          </p:cNvGrpSpPr>
          <p:nvPr/>
        </p:nvGrpSpPr>
        <p:grpSpPr bwMode="auto">
          <a:xfrm>
            <a:off x="457200" y="1219200"/>
            <a:ext cx="4927600" cy="303213"/>
            <a:chOff x="288" y="768"/>
            <a:chExt cx="3104" cy="191"/>
          </a:xfrm>
        </p:grpSpPr>
        <p:sp>
          <p:nvSpPr>
            <p:cNvPr id="156695" name="Rectangle 29"/>
            <p:cNvSpPr>
              <a:spLocks noChangeArrowheads="1"/>
            </p:cNvSpPr>
            <p:nvPr/>
          </p:nvSpPr>
          <p:spPr bwMode="auto">
            <a:xfrm>
              <a:off x="415" y="768"/>
              <a:ext cx="2851" cy="192"/>
            </a:xfrm>
            <a:prstGeom prst="rect">
              <a:avLst/>
            </a:prstGeom>
            <a:solidFill>
              <a:srgbClr val="66FFFF"/>
            </a:solidFill>
            <a:ln w="9360">
              <a:solidFill>
                <a:srgbClr val="000000"/>
              </a:solidFill>
              <a:miter lim="800000"/>
              <a:headEnd/>
              <a:tailEnd/>
            </a:ln>
          </p:spPr>
          <p:txBody>
            <a:bodyPr wrap="none" anchor="ctr"/>
            <a:lstStyle/>
            <a:p>
              <a:endParaRPr lang="en-US"/>
            </a:p>
          </p:txBody>
        </p:sp>
        <p:sp>
          <p:nvSpPr>
            <p:cNvPr id="156696" name="Oval 30"/>
            <p:cNvSpPr>
              <a:spLocks noChangeArrowheads="1"/>
            </p:cNvSpPr>
            <p:nvPr/>
          </p:nvSpPr>
          <p:spPr bwMode="auto">
            <a:xfrm>
              <a:off x="288" y="768"/>
              <a:ext cx="190" cy="192"/>
            </a:xfrm>
            <a:prstGeom prst="ellipse">
              <a:avLst/>
            </a:prstGeom>
            <a:solidFill>
              <a:srgbClr val="66FFFF"/>
            </a:solidFill>
            <a:ln w="9360">
              <a:solidFill>
                <a:srgbClr val="000000"/>
              </a:solidFill>
              <a:miter lim="800000"/>
              <a:headEnd/>
              <a:tailEnd/>
            </a:ln>
          </p:spPr>
          <p:txBody>
            <a:bodyPr wrap="none" anchor="ctr"/>
            <a:lstStyle/>
            <a:p>
              <a:endParaRPr lang="en-US"/>
            </a:p>
          </p:txBody>
        </p:sp>
        <p:sp>
          <p:nvSpPr>
            <p:cNvPr id="156697" name="Oval 31"/>
            <p:cNvSpPr>
              <a:spLocks noChangeArrowheads="1"/>
            </p:cNvSpPr>
            <p:nvPr/>
          </p:nvSpPr>
          <p:spPr bwMode="auto">
            <a:xfrm>
              <a:off x="3203" y="768"/>
              <a:ext cx="190" cy="192"/>
            </a:xfrm>
            <a:prstGeom prst="ellipse">
              <a:avLst/>
            </a:prstGeom>
            <a:solidFill>
              <a:srgbClr val="66FFFF"/>
            </a:solidFill>
            <a:ln w="9360">
              <a:solidFill>
                <a:srgbClr val="000000"/>
              </a:solidFill>
              <a:miter lim="800000"/>
              <a:headEnd/>
              <a:tailEnd/>
            </a:ln>
          </p:spPr>
          <p:txBody>
            <a:bodyPr wrap="none" anchor="ctr"/>
            <a:lstStyle/>
            <a:p>
              <a:endParaRPr lang="en-US"/>
            </a:p>
          </p:txBody>
        </p:sp>
      </p:grpSp>
      <p:sp>
        <p:nvSpPr>
          <p:cNvPr id="156684" name="Text Box 32"/>
          <p:cNvSpPr txBox="1">
            <a:spLocks noChangeArrowheads="1"/>
          </p:cNvSpPr>
          <p:nvPr/>
        </p:nvSpPr>
        <p:spPr bwMode="auto">
          <a:xfrm>
            <a:off x="858838" y="1219200"/>
            <a:ext cx="4627562" cy="368300"/>
          </a:xfrm>
          <a:prstGeom prst="rect">
            <a:avLst/>
          </a:prstGeom>
          <a:noFill/>
          <a:ln w="9525">
            <a:noFill/>
            <a:round/>
            <a:headEnd/>
            <a:tailEnd/>
          </a:ln>
        </p:spPr>
        <p:txBody>
          <a:bodyPr lIns="90000" tIns="46800" rIns="90000" bIns="46800">
            <a:spAutoFit/>
          </a:bodyPr>
          <a:lstStyle/>
          <a:p>
            <a:pPr defTabSz="457200">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cs typeface="Lucida Sans Unicode" pitchFamily="34" charset="0"/>
              </a:rPr>
              <a:t>Reliability Planning Process</a:t>
            </a:r>
          </a:p>
        </p:txBody>
      </p:sp>
      <p:grpSp>
        <p:nvGrpSpPr>
          <p:cNvPr id="156685" name="Group 33"/>
          <p:cNvGrpSpPr>
            <a:grpSpLocks/>
          </p:cNvGrpSpPr>
          <p:nvPr/>
        </p:nvGrpSpPr>
        <p:grpSpPr bwMode="auto">
          <a:xfrm>
            <a:off x="5105400" y="4876800"/>
            <a:ext cx="4494213" cy="915988"/>
            <a:chOff x="3216" y="3072"/>
            <a:chExt cx="2831" cy="577"/>
          </a:xfrm>
        </p:grpSpPr>
        <p:sp>
          <p:nvSpPr>
            <p:cNvPr id="156692" name="Text Box 34"/>
            <p:cNvSpPr txBox="1">
              <a:spLocks noChangeArrowheads="1"/>
            </p:cNvSpPr>
            <p:nvPr/>
          </p:nvSpPr>
          <p:spPr bwMode="auto">
            <a:xfrm>
              <a:off x="3552" y="3264"/>
              <a:ext cx="2208"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cs typeface="Lucida Sans Unicode" pitchFamily="34" charset="0"/>
                </a:rPr>
                <a:t> </a:t>
              </a:r>
              <a:r>
                <a:rPr lang="en-GB" sz="1400">
                  <a:solidFill>
                    <a:srgbClr val="000000"/>
                  </a:solidFill>
                  <a:cs typeface="Lucida Sans Unicode" pitchFamily="34" charset="0"/>
                </a:rPr>
                <a:t>OSC publishes DRAFT Plan</a:t>
              </a:r>
            </a:p>
          </p:txBody>
        </p:sp>
        <p:sp>
          <p:nvSpPr>
            <p:cNvPr id="156693" name="Text Box 35"/>
            <p:cNvSpPr txBox="1">
              <a:spLocks noChangeArrowheads="1"/>
            </p:cNvSpPr>
            <p:nvPr/>
          </p:nvSpPr>
          <p:spPr bwMode="auto">
            <a:xfrm>
              <a:off x="3888" y="3456"/>
              <a:ext cx="2160"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cs typeface="Lucida Sans Unicode" pitchFamily="34" charset="0"/>
                </a:rPr>
                <a:t> TAG review and comment</a:t>
              </a:r>
            </a:p>
          </p:txBody>
        </p:sp>
        <p:sp>
          <p:nvSpPr>
            <p:cNvPr id="156694" name="Text Box 36"/>
            <p:cNvSpPr txBox="1">
              <a:spLocks noChangeArrowheads="1"/>
            </p:cNvSpPr>
            <p:nvPr/>
          </p:nvSpPr>
          <p:spPr bwMode="auto">
            <a:xfrm>
              <a:off x="3216" y="3072"/>
              <a:ext cx="2544" cy="194"/>
            </a:xfrm>
            <a:prstGeom prst="rect">
              <a:avLst/>
            </a:prstGeom>
            <a:noFill/>
            <a:ln w="9525">
              <a:noFill/>
              <a:round/>
              <a:headEnd/>
              <a:tailEnd/>
            </a:ln>
          </p:spPr>
          <p:txBody>
            <a:bodyPr lIns="90000" tIns="46800" rIns="90000" bIns="46800">
              <a:spAutoFit/>
            </a:bodyPr>
            <a:lstStyle/>
            <a:p>
              <a:pPr defTabSz="457200">
                <a:spcBef>
                  <a:spcPts val="875"/>
                </a:spcBef>
                <a:buClr>
                  <a:srgbClr val="000000"/>
                </a:buClr>
                <a:buSzPct val="10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0">
                  <a:solidFill>
                    <a:srgbClr val="000000"/>
                  </a:solidFill>
                  <a:cs typeface="Lucida Sans Unicode" pitchFamily="34" charset="0"/>
                </a:rPr>
                <a:t> </a:t>
              </a:r>
              <a:r>
                <a:rPr lang="en-GB" sz="1400">
                  <a:solidFill>
                    <a:srgbClr val="000000"/>
                  </a:solidFill>
                  <a:cs typeface="Lucida Sans Unicode" pitchFamily="34" charset="0"/>
                </a:rPr>
                <a:t>Combine Reliability and Enhanced Results</a:t>
              </a:r>
            </a:p>
          </p:txBody>
        </p:sp>
      </p:grpSp>
      <p:sp>
        <p:nvSpPr>
          <p:cNvPr id="156686" name="Text Box 37"/>
          <p:cNvSpPr txBox="1">
            <a:spLocks noChangeArrowheads="1"/>
          </p:cNvSpPr>
          <p:nvPr/>
        </p:nvSpPr>
        <p:spPr bwMode="auto">
          <a:xfrm>
            <a:off x="2438400" y="228600"/>
            <a:ext cx="4267200" cy="457200"/>
          </a:xfrm>
          <a:prstGeom prst="rect">
            <a:avLst/>
          </a:prstGeom>
          <a:noFill/>
          <a:ln w="9525">
            <a:noFill/>
            <a:round/>
            <a:headEnd/>
            <a:tailEnd/>
          </a:ln>
        </p:spPr>
        <p:txBody>
          <a:bodyPr lIns="90000" tIns="46800" rIns="90000" bIns="46800">
            <a:spAutoFit/>
          </a:bodyPr>
          <a:lstStyle/>
          <a:p>
            <a:pPr algn="ctr" defTabSz="457200">
              <a:spcBef>
                <a:spcPts val="1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cs typeface="Lucida Sans Unicode" pitchFamily="34" charset="0"/>
              </a:rPr>
              <a:t>2010 Overview Schedule</a:t>
            </a:r>
          </a:p>
        </p:txBody>
      </p:sp>
      <p:sp>
        <p:nvSpPr>
          <p:cNvPr id="229414" name="AutoShape 38"/>
          <p:cNvSpPr>
            <a:spLocks noChangeArrowheads="1"/>
          </p:cNvSpPr>
          <p:nvPr/>
        </p:nvSpPr>
        <p:spPr bwMode="auto">
          <a:xfrm>
            <a:off x="2286000" y="5867400"/>
            <a:ext cx="457200" cy="304800"/>
          </a:xfrm>
          <a:prstGeom prst="star5">
            <a:avLst/>
          </a:prstGeom>
          <a:solidFill>
            <a:srgbClr val="FFFF00"/>
          </a:solidFill>
          <a:ln w="9360">
            <a:solidFill>
              <a:srgbClr val="000000"/>
            </a:solidFill>
            <a:miter lim="800000"/>
            <a:headEnd/>
            <a:tailEnd/>
          </a:ln>
          <a:effectLst/>
        </p:spPr>
        <p:txBody>
          <a:bodyPr wrap="none" anchor="ctr"/>
          <a:lstStyle/>
          <a:p>
            <a:pPr>
              <a:defRPr/>
            </a:pPr>
            <a:endParaRPr lang="en-US"/>
          </a:p>
        </p:txBody>
      </p:sp>
      <p:sp>
        <p:nvSpPr>
          <p:cNvPr id="229415" name="AutoShape 39"/>
          <p:cNvSpPr>
            <a:spLocks noChangeArrowheads="1"/>
          </p:cNvSpPr>
          <p:nvPr/>
        </p:nvSpPr>
        <p:spPr bwMode="auto">
          <a:xfrm>
            <a:off x="4343400" y="5867400"/>
            <a:ext cx="457200" cy="304800"/>
          </a:xfrm>
          <a:prstGeom prst="star5">
            <a:avLst/>
          </a:prstGeom>
          <a:solidFill>
            <a:srgbClr val="FFFF00"/>
          </a:solidFill>
          <a:ln w="9360">
            <a:solidFill>
              <a:srgbClr val="000000"/>
            </a:solidFill>
            <a:miter lim="800000"/>
            <a:headEnd/>
            <a:tailEnd/>
          </a:ln>
          <a:effectLst/>
        </p:spPr>
        <p:txBody>
          <a:bodyPr wrap="none" anchor="ctr"/>
          <a:lstStyle/>
          <a:p>
            <a:pPr>
              <a:defRPr/>
            </a:pPr>
            <a:endParaRPr lang="en-US"/>
          </a:p>
        </p:txBody>
      </p:sp>
      <p:sp>
        <p:nvSpPr>
          <p:cNvPr id="229416" name="AutoShape 40"/>
          <p:cNvSpPr>
            <a:spLocks noChangeArrowheads="1"/>
          </p:cNvSpPr>
          <p:nvPr/>
        </p:nvSpPr>
        <p:spPr bwMode="auto">
          <a:xfrm>
            <a:off x="6400800" y="5867400"/>
            <a:ext cx="457200" cy="304800"/>
          </a:xfrm>
          <a:prstGeom prst="star5">
            <a:avLst/>
          </a:prstGeom>
          <a:solidFill>
            <a:srgbClr val="FFFF00"/>
          </a:solidFill>
          <a:ln w="9360">
            <a:solidFill>
              <a:srgbClr val="000000"/>
            </a:solidFill>
            <a:miter lim="800000"/>
            <a:headEnd/>
            <a:tailEnd/>
          </a:ln>
          <a:effectLst/>
        </p:spPr>
        <p:txBody>
          <a:bodyPr wrap="none" anchor="ctr"/>
          <a:lstStyle/>
          <a:p>
            <a:pPr>
              <a:defRPr/>
            </a:pPr>
            <a:endParaRPr lang="en-US"/>
          </a:p>
        </p:txBody>
      </p:sp>
      <p:sp>
        <p:nvSpPr>
          <p:cNvPr id="229417" name="AutoShape 41"/>
          <p:cNvSpPr>
            <a:spLocks noChangeArrowheads="1"/>
          </p:cNvSpPr>
          <p:nvPr/>
        </p:nvSpPr>
        <p:spPr bwMode="auto">
          <a:xfrm>
            <a:off x="8229600" y="5867400"/>
            <a:ext cx="457200" cy="304800"/>
          </a:xfrm>
          <a:prstGeom prst="star5">
            <a:avLst/>
          </a:prstGeom>
          <a:solidFill>
            <a:srgbClr val="FFFF00"/>
          </a:solidFill>
          <a:ln w="9360">
            <a:solidFill>
              <a:srgbClr val="000000"/>
            </a:solidFill>
            <a:miter lim="800000"/>
            <a:headEnd/>
            <a:tailEnd/>
          </a:ln>
          <a:effectLst/>
        </p:spPr>
        <p:txBody>
          <a:bodyPr wrap="none" anchor="ctr"/>
          <a:lstStyle/>
          <a:p>
            <a:pPr>
              <a:defRPr/>
            </a:pPr>
            <a:endParaRPr lang="en-US"/>
          </a:p>
        </p:txBody>
      </p:sp>
      <p:sp>
        <p:nvSpPr>
          <p:cNvPr id="156691" name="Text Box 42"/>
          <p:cNvSpPr txBox="1">
            <a:spLocks noChangeArrowheads="1"/>
          </p:cNvSpPr>
          <p:nvPr/>
        </p:nvSpPr>
        <p:spPr bwMode="auto">
          <a:xfrm>
            <a:off x="304800" y="5486400"/>
            <a:ext cx="1447800" cy="307975"/>
          </a:xfrm>
          <a:prstGeom prst="rect">
            <a:avLst/>
          </a:prstGeom>
          <a:solidFill>
            <a:srgbClr val="FFFF00"/>
          </a:solidFill>
          <a:ln w="9360">
            <a:solidFill>
              <a:srgbClr val="000000"/>
            </a:solidFill>
            <a:miter lim="800000"/>
            <a:headEnd/>
            <a:tailEnd/>
          </a:ln>
        </p:spPr>
        <p:txBody>
          <a:bodyPr lIns="90000" tIns="46800" rIns="90000" bIns="46800">
            <a:spAutoFit/>
          </a:bodyPr>
          <a:lstStyle/>
          <a:p>
            <a:pPr defTabSz="457200">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cs typeface="Lucida Sans Unicode" pitchFamily="34" charset="0"/>
              </a:rPr>
              <a:t>TAG Meetings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6"/>
          <p:cNvSpPr>
            <a:spLocks noGrp="1" noChangeArrowheads="1"/>
          </p:cNvSpPr>
          <p:nvPr>
            <p:ph type="sldNum" sz="quarter" idx="12"/>
          </p:nvPr>
        </p:nvSpPr>
        <p:spPr>
          <a:noFill/>
        </p:spPr>
        <p:txBody>
          <a:bodyPr/>
          <a:lstStyle/>
          <a:p>
            <a:fld id="{0A2A2AC3-545C-4145-86C0-99E67433B237}" type="slidenum">
              <a:rPr lang="en-US" smtClean="0"/>
              <a:pPr/>
              <a:t>72</a:t>
            </a:fld>
            <a:endParaRPr lang="en-US" smtClean="0"/>
          </a:p>
        </p:txBody>
      </p:sp>
      <p:pic>
        <p:nvPicPr>
          <p:cNvPr id="158722" name="Picture 2"/>
          <p:cNvPicPr>
            <a:picLocks noChangeAspect="1" noChangeArrowheads="1"/>
          </p:cNvPicPr>
          <p:nvPr/>
        </p:nvPicPr>
        <p:blipFill>
          <a:blip r:embed="rId2" cstate="print">
            <a:lum contrast="6000"/>
          </a:blip>
          <a:srcRect/>
          <a:stretch>
            <a:fillRect/>
          </a:stretch>
        </p:blipFill>
        <p:spPr bwMode="auto">
          <a:xfrm>
            <a:off x="0" y="0"/>
            <a:ext cx="9144000" cy="1447800"/>
          </a:xfrm>
          <a:prstGeom prst="rect">
            <a:avLst/>
          </a:prstGeom>
          <a:noFill/>
          <a:ln w="9525">
            <a:noFill/>
            <a:round/>
            <a:headEnd/>
            <a:tailEnd/>
          </a:ln>
        </p:spPr>
      </p:pic>
      <p:sp>
        <p:nvSpPr>
          <p:cNvPr id="158723" name="Rectangle 3"/>
          <p:cNvSpPr>
            <a:spLocks noGrp="1" noChangeArrowheads="1"/>
          </p:cNvSpPr>
          <p:nvPr>
            <p:ph type="body" idx="1"/>
          </p:nvPr>
        </p:nvSpPr>
        <p:spPr>
          <a:xfrm>
            <a:off x="457200" y="1371600"/>
            <a:ext cx="8229600" cy="5105400"/>
          </a:xfrm>
        </p:spPr>
        <p:txBody>
          <a:bodyPr/>
          <a:lstStyle/>
          <a:p>
            <a:pPr>
              <a:lnSpc>
                <a:spcPct val="90000"/>
              </a:lnSpc>
              <a:buFontTx/>
              <a:buNone/>
            </a:pPr>
            <a:endParaRPr lang="en-US" sz="2000" b="1" i="1" u="sng" smtClean="0"/>
          </a:p>
          <a:p>
            <a:pPr>
              <a:lnSpc>
                <a:spcPct val="90000"/>
              </a:lnSpc>
              <a:buFontTx/>
              <a:buNone/>
            </a:pPr>
            <a:endParaRPr lang="en-US" sz="1000" b="1" i="1" u="sng" smtClean="0"/>
          </a:p>
          <a:p>
            <a:pPr>
              <a:lnSpc>
                <a:spcPct val="90000"/>
              </a:lnSpc>
              <a:buFontTx/>
              <a:buNone/>
            </a:pPr>
            <a:r>
              <a:rPr lang="en-US" sz="2800" b="1" smtClean="0"/>
              <a:t>January</a:t>
            </a:r>
            <a:r>
              <a:rPr lang="en-US" sz="2000" b="1" smtClean="0"/>
              <a:t> </a:t>
            </a:r>
            <a:r>
              <a:rPr lang="en-US" sz="2800" b="1" smtClean="0"/>
              <a:t>- February</a:t>
            </a:r>
            <a:r>
              <a:rPr lang="en-US" sz="2000" smtClean="0"/>
              <a:t> </a:t>
            </a:r>
          </a:p>
          <a:p>
            <a:pPr>
              <a:lnSpc>
                <a:spcPct val="90000"/>
              </a:lnSpc>
              <a:buFont typeface="Wingdings" pitchFamily="2" charset="2"/>
              <a:buChar char="Ø"/>
            </a:pPr>
            <a:r>
              <a:rPr lang="en-US" sz="2800" b="1" smtClean="0"/>
              <a:t> Finalize 2010 Study Scope of Work</a:t>
            </a:r>
            <a:endParaRPr lang="en-US" sz="2800" smtClean="0"/>
          </a:p>
          <a:p>
            <a:pPr marL="914400" lvl="1" indent="-457200">
              <a:lnSpc>
                <a:spcPct val="90000"/>
              </a:lnSpc>
              <a:spcAft>
                <a:spcPct val="20000"/>
              </a:spcAft>
              <a:buFont typeface="Wingdings" pitchFamily="2" charset="2"/>
              <a:buChar char="ü"/>
            </a:pPr>
            <a:r>
              <a:rPr lang="en-US" sz="2000" b="1" smtClean="0"/>
              <a:t>Receive final 2010 Reliability Study Scope for comment</a:t>
            </a:r>
          </a:p>
          <a:p>
            <a:pPr marL="914400" lvl="1" indent="-457200">
              <a:lnSpc>
                <a:spcPct val="90000"/>
              </a:lnSpc>
              <a:spcAft>
                <a:spcPct val="20000"/>
              </a:spcAft>
              <a:buFont typeface="Wingdings" pitchFamily="2" charset="2"/>
              <a:buChar char="ü"/>
            </a:pPr>
            <a:r>
              <a:rPr lang="en-US" sz="2000" b="1" smtClean="0"/>
              <a:t>Review and provide comments to the OSC on the final 2010 Reliability Study Scope including the Study Assumptions; Study Criteria; Study Methodology and Case Development</a:t>
            </a:r>
          </a:p>
          <a:p>
            <a:pPr marL="914400" lvl="1" indent="-457200">
              <a:lnSpc>
                <a:spcPct val="90000"/>
              </a:lnSpc>
              <a:spcAft>
                <a:spcPct val="20000"/>
              </a:spcAft>
              <a:buFont typeface="Wingdings" pitchFamily="2" charset="2"/>
              <a:buChar char="ü"/>
            </a:pPr>
            <a:r>
              <a:rPr lang="en-US" sz="2000" b="1" smtClean="0"/>
              <a:t>Receive request from OSC to provide input on proposed Enhanced Transmission Access scenarios and interfaces for study</a:t>
            </a:r>
          </a:p>
          <a:p>
            <a:pPr marL="914400" lvl="1" indent="-457200">
              <a:lnSpc>
                <a:spcPct val="90000"/>
              </a:lnSpc>
              <a:spcAft>
                <a:spcPct val="20000"/>
              </a:spcAft>
              <a:buFont typeface="Wingdings" pitchFamily="2" charset="2"/>
              <a:buChar char="ü"/>
            </a:pPr>
            <a:r>
              <a:rPr lang="en-US" sz="2000" b="1" smtClean="0"/>
              <a:t>Provide input to the OSC on proposed Enhanced Transmission Access scenarios and interfaces for study</a:t>
            </a:r>
          </a:p>
        </p:txBody>
      </p:sp>
      <p:sp>
        <p:nvSpPr>
          <p:cNvPr id="158724" name="Rectangle 4"/>
          <p:cNvSpPr>
            <a:spLocks noChangeArrowheads="1"/>
          </p:cNvSpPr>
          <p:nvPr/>
        </p:nvSpPr>
        <p:spPr bwMode="auto">
          <a:xfrm>
            <a:off x="914400" y="1295400"/>
            <a:ext cx="7239000" cy="533400"/>
          </a:xfrm>
          <a:prstGeom prst="rect">
            <a:avLst/>
          </a:prstGeom>
          <a:solidFill>
            <a:srgbClr val="66FFCC"/>
          </a:solidFill>
          <a:ln w="9525">
            <a:solidFill>
              <a:schemeClr val="tx1"/>
            </a:solidFill>
            <a:miter lim="800000"/>
            <a:headEnd/>
            <a:tailEnd/>
          </a:ln>
        </p:spPr>
        <p:txBody>
          <a:bodyPr wrap="none" anchor="ctr"/>
          <a:lstStyle/>
          <a:p>
            <a:pPr algn="ctr"/>
            <a:r>
              <a:rPr lang="en-US" sz="2800" i="1"/>
              <a:t>2010 TAG Work Plan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p:cNvSpPr>
            <a:spLocks noGrp="1" noChangeArrowheads="1"/>
          </p:cNvSpPr>
          <p:nvPr>
            <p:ph type="sldNum" sz="quarter" idx="12"/>
          </p:nvPr>
        </p:nvSpPr>
        <p:spPr>
          <a:noFill/>
        </p:spPr>
        <p:txBody>
          <a:bodyPr/>
          <a:lstStyle/>
          <a:p>
            <a:fld id="{20F5A3A4-E892-43C6-96B4-A5F66B8790F9}" type="slidenum">
              <a:rPr lang="en-US" smtClean="0"/>
              <a:pPr/>
              <a:t>73</a:t>
            </a:fld>
            <a:endParaRPr lang="en-US" smtClean="0"/>
          </a:p>
        </p:txBody>
      </p:sp>
      <p:pic>
        <p:nvPicPr>
          <p:cNvPr id="159746" name="Picture 2"/>
          <p:cNvPicPr>
            <a:picLocks noChangeAspect="1" noChangeArrowheads="1"/>
          </p:cNvPicPr>
          <p:nvPr/>
        </p:nvPicPr>
        <p:blipFill>
          <a:blip r:embed="rId2" cstate="print">
            <a:lum contrast="6000"/>
          </a:blip>
          <a:srcRect/>
          <a:stretch>
            <a:fillRect/>
          </a:stretch>
        </p:blipFill>
        <p:spPr bwMode="auto">
          <a:xfrm>
            <a:off x="0" y="0"/>
            <a:ext cx="9144000" cy="1447800"/>
          </a:xfrm>
          <a:prstGeom prst="rect">
            <a:avLst/>
          </a:prstGeom>
          <a:noFill/>
          <a:ln w="9525">
            <a:noFill/>
            <a:round/>
            <a:headEnd/>
            <a:tailEnd/>
          </a:ln>
        </p:spPr>
      </p:pic>
      <p:sp>
        <p:nvSpPr>
          <p:cNvPr id="159747" name="Rectangle 3"/>
          <p:cNvSpPr>
            <a:spLocks noGrp="1" noChangeArrowheads="1"/>
          </p:cNvSpPr>
          <p:nvPr>
            <p:ph type="body" idx="1"/>
          </p:nvPr>
        </p:nvSpPr>
        <p:spPr>
          <a:xfrm>
            <a:off x="457200" y="1371600"/>
            <a:ext cx="8229600" cy="5029200"/>
          </a:xfrm>
        </p:spPr>
        <p:txBody>
          <a:bodyPr/>
          <a:lstStyle/>
          <a:p>
            <a:pPr>
              <a:buFontTx/>
              <a:buNone/>
            </a:pPr>
            <a:r>
              <a:rPr lang="en-US" b="1" smtClean="0"/>
              <a:t>April - May</a:t>
            </a:r>
            <a:r>
              <a:rPr lang="en-US" sz="4000" smtClean="0"/>
              <a:t> </a:t>
            </a:r>
          </a:p>
          <a:p>
            <a:pPr>
              <a:buFont typeface="Wingdings" pitchFamily="2" charset="2"/>
              <a:buNone/>
            </a:pPr>
            <a:r>
              <a:rPr lang="en-US" b="1" smtClean="0"/>
              <a:t>TAG Meeting – May 18</a:t>
            </a:r>
            <a:r>
              <a:rPr lang="en-US" b="1" baseline="30000" smtClean="0"/>
              <a:t>th</a:t>
            </a:r>
            <a:r>
              <a:rPr lang="en-US" b="1" smtClean="0"/>
              <a:t> </a:t>
            </a:r>
            <a:endParaRPr lang="en-US" smtClean="0"/>
          </a:p>
          <a:p>
            <a:pPr marL="860425" lvl="1" indent="-403225">
              <a:buFont typeface="Wingdings" pitchFamily="2" charset="2"/>
              <a:buChar char="ü"/>
            </a:pPr>
            <a:r>
              <a:rPr lang="en-US" sz="2400" b="1" smtClean="0"/>
              <a:t>Receive feedback from the OSC on what proposed Enhanced Transmission Access scenarios and interfaces will be included in the 2010 study</a:t>
            </a:r>
          </a:p>
          <a:p>
            <a:pPr marL="860425" lvl="1" indent="-403225">
              <a:buFont typeface="Wingdings" pitchFamily="2" charset="2"/>
              <a:buChar char="ü"/>
            </a:pPr>
            <a:r>
              <a:rPr lang="en-US" sz="2400" b="1" smtClean="0"/>
              <a:t>Receive a progress report on the 2010 Reliability Planning study activities and results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6"/>
          <p:cNvSpPr>
            <a:spLocks noGrp="1" noChangeArrowheads="1"/>
          </p:cNvSpPr>
          <p:nvPr>
            <p:ph type="sldNum" sz="quarter" idx="12"/>
          </p:nvPr>
        </p:nvSpPr>
        <p:spPr>
          <a:noFill/>
        </p:spPr>
        <p:txBody>
          <a:bodyPr/>
          <a:lstStyle/>
          <a:p>
            <a:fld id="{D2538BCC-36D6-4C56-AF25-0CDF331B5D42}" type="slidenum">
              <a:rPr lang="en-US" smtClean="0"/>
              <a:pPr/>
              <a:t>74</a:t>
            </a:fld>
            <a:endParaRPr lang="en-US" smtClean="0"/>
          </a:p>
        </p:txBody>
      </p:sp>
      <p:pic>
        <p:nvPicPr>
          <p:cNvPr id="160770" name="Picture 2"/>
          <p:cNvPicPr>
            <a:picLocks noChangeAspect="1" noChangeArrowheads="1"/>
          </p:cNvPicPr>
          <p:nvPr/>
        </p:nvPicPr>
        <p:blipFill>
          <a:blip r:embed="rId2" cstate="print">
            <a:lum contrast="6000"/>
          </a:blip>
          <a:srcRect/>
          <a:stretch>
            <a:fillRect/>
          </a:stretch>
        </p:blipFill>
        <p:spPr bwMode="auto">
          <a:xfrm>
            <a:off x="0" y="0"/>
            <a:ext cx="9144000" cy="1447800"/>
          </a:xfrm>
          <a:prstGeom prst="rect">
            <a:avLst/>
          </a:prstGeom>
          <a:noFill/>
          <a:ln w="9525">
            <a:noFill/>
            <a:round/>
            <a:headEnd/>
            <a:tailEnd/>
          </a:ln>
        </p:spPr>
      </p:pic>
      <p:sp>
        <p:nvSpPr>
          <p:cNvPr id="160771" name="Rectangle 3"/>
          <p:cNvSpPr>
            <a:spLocks noGrp="1" noChangeArrowheads="1"/>
          </p:cNvSpPr>
          <p:nvPr>
            <p:ph type="body" idx="1"/>
          </p:nvPr>
        </p:nvSpPr>
        <p:spPr>
          <a:xfrm>
            <a:off x="457200" y="1371600"/>
            <a:ext cx="8229600" cy="5029200"/>
          </a:xfrm>
        </p:spPr>
        <p:txBody>
          <a:bodyPr/>
          <a:lstStyle/>
          <a:p>
            <a:pPr>
              <a:lnSpc>
                <a:spcPct val="90000"/>
              </a:lnSpc>
              <a:buFontTx/>
              <a:buNone/>
            </a:pPr>
            <a:r>
              <a:rPr lang="en-US" b="1" smtClean="0"/>
              <a:t>June - July</a:t>
            </a:r>
            <a:r>
              <a:rPr lang="en-US" sz="3600" smtClean="0"/>
              <a:t> </a:t>
            </a:r>
          </a:p>
          <a:p>
            <a:pPr>
              <a:lnSpc>
                <a:spcPct val="90000"/>
              </a:lnSpc>
              <a:buFont typeface="Wingdings" pitchFamily="2" charset="2"/>
              <a:buChar char="Ø"/>
            </a:pPr>
            <a:r>
              <a:rPr lang="en-US" sz="2400" b="1" smtClean="0"/>
              <a:t>2010 TECHNICAL ANALYSIS, PROBLEM IDENTIFICATION and SOLUTION DEVELOPMENT</a:t>
            </a:r>
            <a:endParaRPr lang="en-US" sz="2400" smtClean="0"/>
          </a:p>
          <a:p>
            <a:pPr marL="860425" lvl="1" indent="-403225">
              <a:lnSpc>
                <a:spcPct val="90000"/>
              </a:lnSpc>
              <a:spcAft>
                <a:spcPct val="20000"/>
              </a:spcAft>
            </a:pPr>
            <a:r>
              <a:rPr lang="en-US" sz="2000" b="1" smtClean="0"/>
              <a:t>TAG will receive a progress report from the PWG on the 2010 study</a:t>
            </a:r>
          </a:p>
          <a:p>
            <a:pPr marL="860425" lvl="1" indent="-403225">
              <a:lnSpc>
                <a:spcPct val="90000"/>
              </a:lnSpc>
              <a:spcAft>
                <a:spcPct val="20000"/>
              </a:spcAft>
            </a:pPr>
            <a:r>
              <a:rPr lang="en-US" sz="2000" b="1" smtClean="0"/>
              <a:t>TAG will be requested  to provide input to the OSC and PWG on the technical analysis performed, the problems identified as well as proposing alternative solutions to the problems identified </a:t>
            </a:r>
          </a:p>
          <a:p>
            <a:pPr marL="860425" lvl="1" indent="-403225">
              <a:lnSpc>
                <a:spcPct val="90000"/>
              </a:lnSpc>
              <a:spcAft>
                <a:spcPct val="20000"/>
              </a:spcAft>
            </a:pPr>
            <a:r>
              <a:rPr lang="en-US" sz="2000" b="1" smtClean="0"/>
              <a:t>Receive update status of the upgrades in the 2009 Collaborative Plan</a:t>
            </a:r>
          </a:p>
          <a:p>
            <a:pPr marL="860425" lvl="1" indent="-403225">
              <a:lnSpc>
                <a:spcPct val="90000"/>
              </a:lnSpc>
              <a:spcAft>
                <a:spcPct val="20000"/>
              </a:spcAft>
            </a:pPr>
            <a:r>
              <a:rPr lang="en-US" sz="2000" b="1" smtClean="0"/>
              <a:t>TAG will be requested to provide input to the OSC and PWG on any proposed alternative solutions to the problems identified through the technical analysis</a:t>
            </a:r>
            <a:r>
              <a:rPr lang="en-US" sz="2400" b="1"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6"/>
          <p:cNvSpPr>
            <a:spLocks noGrp="1" noChangeArrowheads="1"/>
          </p:cNvSpPr>
          <p:nvPr>
            <p:ph type="sldNum" sz="quarter" idx="12"/>
          </p:nvPr>
        </p:nvSpPr>
        <p:spPr>
          <a:noFill/>
        </p:spPr>
        <p:txBody>
          <a:bodyPr/>
          <a:lstStyle/>
          <a:p>
            <a:fld id="{A18BA9FA-D845-40AD-BF3B-0180068FB471}" type="slidenum">
              <a:rPr lang="en-US" smtClean="0"/>
              <a:pPr/>
              <a:t>75</a:t>
            </a:fld>
            <a:endParaRPr lang="en-US" smtClean="0"/>
          </a:p>
        </p:txBody>
      </p:sp>
      <p:pic>
        <p:nvPicPr>
          <p:cNvPr id="161794" name="Picture 2"/>
          <p:cNvPicPr>
            <a:picLocks noChangeAspect="1" noChangeArrowheads="1"/>
          </p:cNvPicPr>
          <p:nvPr/>
        </p:nvPicPr>
        <p:blipFill>
          <a:blip r:embed="rId2" cstate="print">
            <a:lum contrast="6000"/>
          </a:blip>
          <a:srcRect/>
          <a:stretch>
            <a:fillRect/>
          </a:stretch>
        </p:blipFill>
        <p:spPr bwMode="auto">
          <a:xfrm>
            <a:off x="0" y="0"/>
            <a:ext cx="9144000" cy="1447800"/>
          </a:xfrm>
          <a:prstGeom prst="rect">
            <a:avLst/>
          </a:prstGeom>
          <a:noFill/>
          <a:ln w="9525">
            <a:noFill/>
            <a:round/>
            <a:headEnd/>
            <a:tailEnd/>
          </a:ln>
        </p:spPr>
      </p:pic>
      <p:sp>
        <p:nvSpPr>
          <p:cNvPr id="161795" name="Rectangle 3"/>
          <p:cNvSpPr>
            <a:spLocks noGrp="1" noChangeArrowheads="1"/>
          </p:cNvSpPr>
          <p:nvPr>
            <p:ph type="body" idx="1"/>
          </p:nvPr>
        </p:nvSpPr>
        <p:spPr>
          <a:xfrm>
            <a:off x="457200" y="1371600"/>
            <a:ext cx="8229600" cy="5029200"/>
          </a:xfrm>
        </p:spPr>
        <p:txBody>
          <a:bodyPr/>
          <a:lstStyle/>
          <a:p>
            <a:pPr>
              <a:buFontTx/>
              <a:buNone/>
            </a:pPr>
            <a:r>
              <a:rPr lang="en-US" b="1" smtClean="0"/>
              <a:t>August  - September</a:t>
            </a:r>
            <a:r>
              <a:rPr lang="en-US" sz="4000" smtClean="0"/>
              <a:t> </a:t>
            </a:r>
          </a:p>
          <a:p>
            <a:pPr>
              <a:buFontTx/>
              <a:buNone/>
            </a:pPr>
            <a:r>
              <a:rPr lang="en-US" sz="2800" b="1" smtClean="0"/>
              <a:t>TAG Meeting – September 21st</a:t>
            </a:r>
          </a:p>
          <a:p>
            <a:pPr>
              <a:buFont typeface="Wingdings" pitchFamily="2" charset="2"/>
              <a:buChar char="Ø"/>
            </a:pPr>
            <a:r>
              <a:rPr lang="en-US" sz="2400" b="1" smtClean="0"/>
              <a:t>2010 STUDY UPDATE</a:t>
            </a:r>
          </a:p>
          <a:p>
            <a:pPr marL="860425" lvl="1" indent="-403225"/>
            <a:r>
              <a:rPr lang="en-US" sz="2000" b="1" smtClean="0"/>
              <a:t>Receive a progress report on the Reliability Planning and Enhanced Transmission Access Planning studies</a:t>
            </a:r>
          </a:p>
          <a:p>
            <a:pPr>
              <a:buFont typeface="Wingdings" pitchFamily="2" charset="2"/>
              <a:buChar char="Ø"/>
            </a:pPr>
            <a:r>
              <a:rPr lang="en-US" sz="2400" b="1" smtClean="0"/>
              <a:t>2010 SELECTION OF SOLUTIONS</a:t>
            </a:r>
          </a:p>
          <a:p>
            <a:pPr marL="860425" lvl="1" indent="-403225"/>
            <a:r>
              <a:rPr lang="en-US" sz="2000" b="1" smtClean="0"/>
              <a:t>TAG will receive feedback from the OSC on any alternative solutions that were proposed by TAG members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6"/>
          <p:cNvSpPr>
            <a:spLocks noGrp="1" noChangeArrowheads="1"/>
          </p:cNvSpPr>
          <p:nvPr>
            <p:ph type="sldNum" sz="quarter" idx="12"/>
          </p:nvPr>
        </p:nvSpPr>
        <p:spPr>
          <a:noFill/>
        </p:spPr>
        <p:txBody>
          <a:bodyPr/>
          <a:lstStyle/>
          <a:p>
            <a:fld id="{EEF27689-796F-422F-8085-A5F67A266D73}" type="slidenum">
              <a:rPr lang="en-US" smtClean="0"/>
              <a:pPr/>
              <a:t>76</a:t>
            </a:fld>
            <a:endParaRPr lang="en-US" smtClean="0"/>
          </a:p>
        </p:txBody>
      </p:sp>
      <p:pic>
        <p:nvPicPr>
          <p:cNvPr id="162818" name="Picture 2"/>
          <p:cNvPicPr>
            <a:picLocks noChangeAspect="1" noChangeArrowheads="1"/>
          </p:cNvPicPr>
          <p:nvPr/>
        </p:nvPicPr>
        <p:blipFill>
          <a:blip r:embed="rId2" cstate="print">
            <a:lum contrast="6000"/>
          </a:blip>
          <a:srcRect/>
          <a:stretch>
            <a:fillRect/>
          </a:stretch>
        </p:blipFill>
        <p:spPr bwMode="auto">
          <a:xfrm>
            <a:off x="0" y="0"/>
            <a:ext cx="9144000" cy="1447800"/>
          </a:xfrm>
          <a:prstGeom prst="rect">
            <a:avLst/>
          </a:prstGeom>
          <a:noFill/>
          <a:ln w="9525">
            <a:noFill/>
            <a:round/>
            <a:headEnd/>
            <a:tailEnd/>
          </a:ln>
        </p:spPr>
      </p:pic>
      <p:sp>
        <p:nvSpPr>
          <p:cNvPr id="162819" name="Rectangle 3"/>
          <p:cNvSpPr>
            <a:spLocks noGrp="1" noChangeArrowheads="1"/>
          </p:cNvSpPr>
          <p:nvPr>
            <p:ph type="body" idx="1"/>
          </p:nvPr>
        </p:nvSpPr>
        <p:spPr>
          <a:xfrm>
            <a:off x="457200" y="1371600"/>
            <a:ext cx="8229600" cy="5029200"/>
          </a:xfrm>
        </p:spPr>
        <p:txBody>
          <a:bodyPr/>
          <a:lstStyle/>
          <a:p>
            <a:pPr>
              <a:lnSpc>
                <a:spcPct val="80000"/>
              </a:lnSpc>
              <a:buFontTx/>
              <a:buNone/>
            </a:pPr>
            <a:r>
              <a:rPr lang="en-US" sz="3600" b="1" smtClean="0"/>
              <a:t>December</a:t>
            </a:r>
            <a:r>
              <a:rPr lang="en-US" sz="3600" smtClean="0"/>
              <a:t> </a:t>
            </a:r>
          </a:p>
          <a:p>
            <a:pPr>
              <a:lnSpc>
                <a:spcPct val="80000"/>
              </a:lnSpc>
              <a:buFontTx/>
              <a:buNone/>
            </a:pPr>
            <a:endParaRPr lang="en-US" sz="1800" b="1" smtClean="0"/>
          </a:p>
          <a:p>
            <a:pPr>
              <a:lnSpc>
                <a:spcPct val="80000"/>
              </a:lnSpc>
              <a:buFontTx/>
              <a:buNone/>
            </a:pPr>
            <a:r>
              <a:rPr lang="en-US" b="1" smtClean="0"/>
              <a:t>2010 STUDY REPORT</a:t>
            </a:r>
          </a:p>
          <a:p>
            <a:pPr marL="860425" lvl="1" indent="-403225">
              <a:lnSpc>
                <a:spcPct val="80000"/>
              </a:lnSpc>
            </a:pPr>
            <a:r>
              <a:rPr lang="en-US" sz="2400" smtClean="0"/>
              <a:t>Receive and comment on final draft of the 2010 Collaborative Transmission Plan report</a:t>
            </a:r>
          </a:p>
          <a:p>
            <a:pPr>
              <a:lnSpc>
                <a:spcPct val="80000"/>
              </a:lnSpc>
              <a:buFontTx/>
              <a:buNone/>
            </a:pPr>
            <a:endParaRPr lang="en-US" sz="1600" smtClean="0"/>
          </a:p>
          <a:p>
            <a:pPr>
              <a:lnSpc>
                <a:spcPct val="80000"/>
              </a:lnSpc>
              <a:buFontTx/>
              <a:buNone/>
            </a:pPr>
            <a:r>
              <a:rPr lang="en-US" b="1" smtClean="0"/>
              <a:t>TAG Meeting – December 16</a:t>
            </a:r>
            <a:r>
              <a:rPr lang="en-US" b="1" baseline="30000" smtClean="0"/>
              <a:t>th</a:t>
            </a:r>
            <a:r>
              <a:rPr lang="en-US" b="1" smtClean="0"/>
              <a:t> </a:t>
            </a:r>
          </a:p>
          <a:p>
            <a:pPr marL="860425" lvl="1" indent="-403225">
              <a:lnSpc>
                <a:spcPct val="80000"/>
              </a:lnSpc>
            </a:pPr>
            <a:r>
              <a:rPr lang="en-US" sz="2400" smtClean="0"/>
              <a:t>Receive presentation on the draft report of 2010 Collaborative Transmission Plan </a:t>
            </a:r>
          </a:p>
          <a:p>
            <a:pPr marL="860425" lvl="1" indent="-403225">
              <a:lnSpc>
                <a:spcPct val="80000"/>
              </a:lnSpc>
            </a:pPr>
            <a:r>
              <a:rPr lang="en-US" sz="2400" smtClean="0"/>
              <a:t>Provide feedback to the OSC on the 2010 NCTPC Process</a:t>
            </a:r>
          </a:p>
          <a:p>
            <a:pPr marL="860425" lvl="1" indent="-403225">
              <a:lnSpc>
                <a:spcPct val="80000"/>
              </a:lnSpc>
            </a:pPr>
            <a:r>
              <a:rPr lang="en-US" sz="2400" smtClean="0"/>
              <a:t>Review and comment on the 2011 TAG Work Plan Schedule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6"/>
          <p:cNvSpPr>
            <a:spLocks noGrp="1" noChangeArrowheads="1"/>
          </p:cNvSpPr>
          <p:nvPr>
            <p:ph type="sldNum" sz="quarter" idx="12"/>
          </p:nvPr>
        </p:nvSpPr>
        <p:spPr>
          <a:noFill/>
        </p:spPr>
        <p:txBody>
          <a:bodyPr/>
          <a:lstStyle/>
          <a:p>
            <a:fld id="{504F4B72-0DA8-4DD0-A117-4B5EF2443BAD}" type="slidenum">
              <a:rPr lang="en-US" smtClean="0"/>
              <a:pPr/>
              <a:t>77</a:t>
            </a:fld>
            <a:endParaRPr lang="en-US" smtClean="0"/>
          </a:p>
        </p:txBody>
      </p:sp>
      <p:sp>
        <p:nvSpPr>
          <p:cNvPr id="163842" name="WordArt 2"/>
          <p:cNvSpPr>
            <a:spLocks noChangeArrowheads="1" noChangeShapeType="1" noTextEdit="1"/>
          </p:cNvSpPr>
          <p:nvPr/>
        </p:nvSpPr>
        <p:spPr bwMode="auto">
          <a:xfrm>
            <a:off x="990600" y="2700338"/>
            <a:ext cx="7467600" cy="2481262"/>
          </a:xfrm>
          <a:prstGeom prst="rect">
            <a:avLst/>
          </a:prstGeom>
        </p:spPr>
        <p:txBody>
          <a:bodyPr wrap="none" fromWordArt="1">
            <a:prstTxWarp prst="textSlantUp">
              <a:avLst>
                <a:gd name="adj" fmla="val 55556"/>
              </a:avLst>
            </a:prstTxWarp>
          </a:bodyPr>
          <a:lstStyle/>
          <a:p>
            <a:pPr algn="ctr"/>
            <a:r>
              <a:rPr lang="en-US" sz="3600" kern="10">
                <a:ln w="9360">
                  <a:solidFill>
                    <a:srgbClr val="000000"/>
                  </a:solidFill>
                  <a:miter lim="800000"/>
                  <a:headEnd/>
                  <a:tailEnd/>
                </a:ln>
                <a:solidFill>
                  <a:srgbClr val="000000"/>
                </a:solidFill>
                <a:latin typeface="Book Antiqua"/>
              </a:rPr>
              <a:t>Questions ?</a:t>
            </a:r>
          </a:p>
        </p:txBody>
      </p:sp>
      <p:pic>
        <p:nvPicPr>
          <p:cNvPr id="163843" name="Picture 3"/>
          <p:cNvPicPr>
            <a:picLocks noChangeAspect="1" noChangeArrowheads="1"/>
          </p:cNvPicPr>
          <p:nvPr/>
        </p:nvPicPr>
        <p:blipFill>
          <a:blip r:embed="rId3" cstate="print"/>
          <a:srcRect/>
          <a:stretch>
            <a:fillRect/>
          </a:stretch>
        </p:blipFill>
        <p:spPr bwMode="auto">
          <a:xfrm>
            <a:off x="5943600" y="4343400"/>
            <a:ext cx="1857375" cy="2243138"/>
          </a:xfrm>
          <a:prstGeom prst="rect">
            <a:avLst/>
          </a:prstGeom>
          <a:noFill/>
          <a:ln w="9525">
            <a:noFill/>
            <a:round/>
            <a:headEnd/>
            <a:tailEnd/>
          </a:ln>
        </p:spPr>
      </p:pic>
      <p:pic>
        <p:nvPicPr>
          <p:cNvPr id="163844" name="Picture 4"/>
          <p:cNvPicPr>
            <a:picLocks noChangeAspect="1" noChangeArrowheads="1"/>
          </p:cNvPicPr>
          <p:nvPr/>
        </p:nvPicPr>
        <p:blipFill>
          <a:blip r:embed="rId3" cstate="print"/>
          <a:srcRect/>
          <a:stretch>
            <a:fillRect/>
          </a:stretch>
        </p:blipFill>
        <p:spPr bwMode="auto">
          <a:xfrm>
            <a:off x="609600" y="1676400"/>
            <a:ext cx="1857375" cy="2057400"/>
          </a:xfrm>
          <a:prstGeom prst="rect">
            <a:avLst/>
          </a:prstGeom>
          <a:noFill/>
          <a:ln w="9525">
            <a:noFill/>
            <a:round/>
            <a:headEnd/>
            <a:tailEnd/>
          </a:ln>
        </p:spPr>
      </p:pic>
      <p:pic>
        <p:nvPicPr>
          <p:cNvPr id="163845" name="Picture 5"/>
          <p:cNvPicPr>
            <a:picLocks noChangeAspect="1" noChangeArrowheads="1"/>
          </p:cNvPicPr>
          <p:nvPr/>
        </p:nvPicPr>
        <p:blipFill>
          <a:blip r:embed="rId4" cstate="print">
            <a:lum contrast="6000"/>
          </a:blip>
          <a:srcRect/>
          <a:stretch>
            <a:fillRect/>
          </a:stretch>
        </p:blipFill>
        <p:spPr bwMode="auto">
          <a:xfrm>
            <a:off x="0" y="274638"/>
            <a:ext cx="9144000" cy="9445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6"/>
          <p:cNvSpPr>
            <a:spLocks noGrp="1" noChangeArrowheads="1"/>
          </p:cNvSpPr>
          <p:nvPr>
            <p:ph type="sldNum" sz="quarter" idx="12"/>
          </p:nvPr>
        </p:nvSpPr>
        <p:spPr>
          <a:noFill/>
        </p:spPr>
        <p:txBody>
          <a:bodyPr/>
          <a:lstStyle/>
          <a:p>
            <a:fld id="{E8487DE6-4556-4EA0-AB6E-6DBA4B29A9DD}" type="slidenum">
              <a:rPr lang="en-US" smtClean="0"/>
              <a:pPr/>
              <a:t>78</a:t>
            </a:fld>
            <a:endParaRPr lang="en-US" smtClean="0"/>
          </a:p>
        </p:txBody>
      </p:sp>
      <p:sp>
        <p:nvSpPr>
          <p:cNvPr id="16589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50B4C92-6350-4FDD-8F63-3E7BD94D97DF}" type="slidenum">
              <a:rPr lang="en-US" sz="1400" b="0"/>
              <a:pPr algn="r"/>
              <a:t>78</a:t>
            </a:fld>
            <a:endParaRPr lang="en-US" sz="1400" b="0"/>
          </a:p>
        </p:txBody>
      </p:sp>
      <p:sp>
        <p:nvSpPr>
          <p:cNvPr id="165891" name="WordArt 2"/>
          <p:cNvSpPr>
            <a:spLocks noChangeArrowheads="1" noChangeShapeType="1" noTextEdit="1"/>
          </p:cNvSpPr>
          <p:nvPr/>
        </p:nvSpPr>
        <p:spPr bwMode="auto">
          <a:xfrm>
            <a:off x="990600" y="3309938"/>
            <a:ext cx="7467600" cy="2481262"/>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Book Antiqua"/>
              </a:rPr>
              <a:t>Comments or Questions ?</a:t>
            </a:r>
          </a:p>
        </p:txBody>
      </p:sp>
      <p:pic>
        <p:nvPicPr>
          <p:cNvPr id="165892" name="Picture 3" descr="press-release"/>
          <p:cNvPicPr>
            <a:picLocks noGrp="1" noChangeAspect="1" noChangeArrowheads="1"/>
          </p:cNvPicPr>
          <p:nvPr>
            <p:ph type="title"/>
          </p:nvPr>
        </p:nvPicPr>
        <p:blipFill>
          <a:blip r:embed="rId3" cstate="print">
            <a:lum contrast="6000"/>
          </a:blip>
          <a:srcRect/>
          <a:stretch>
            <a:fillRect/>
          </a:stretch>
        </p:blipFill>
        <p:spPr>
          <a:xfrm>
            <a:off x="0" y="274638"/>
            <a:ext cx="9144000" cy="944562"/>
          </a:xfrm>
        </p:spPr>
      </p:pic>
      <p:sp>
        <p:nvSpPr>
          <p:cNvPr id="165893" name="Rectangle 4"/>
          <p:cNvSpPr>
            <a:spLocks noChangeArrowheads="1"/>
          </p:cNvSpPr>
          <p:nvPr/>
        </p:nvSpPr>
        <p:spPr bwMode="auto">
          <a:xfrm>
            <a:off x="533400" y="1295400"/>
            <a:ext cx="8153400" cy="1565275"/>
          </a:xfrm>
          <a:prstGeom prst="rect">
            <a:avLst/>
          </a:prstGeom>
          <a:solidFill>
            <a:schemeClr val="accent1"/>
          </a:solidFill>
          <a:ln w="9525">
            <a:solidFill>
              <a:schemeClr val="tx1"/>
            </a:solidFill>
            <a:miter lim="800000"/>
            <a:headEnd/>
            <a:tailEnd/>
          </a:ln>
        </p:spPr>
        <p:txBody>
          <a:bodyPr>
            <a:spAutoFit/>
          </a:bodyPr>
          <a:lstStyle/>
          <a:p>
            <a:pPr algn="ctr"/>
            <a:r>
              <a:rPr lang="en-US" sz="4800">
                <a:solidFill>
                  <a:schemeClr val="tx2"/>
                </a:solidFill>
              </a:rPr>
              <a:t>TAG </a:t>
            </a:r>
            <a:br>
              <a:rPr lang="en-US" sz="4800">
                <a:solidFill>
                  <a:schemeClr val="tx2"/>
                </a:solidFill>
              </a:rPr>
            </a:br>
            <a:r>
              <a:rPr lang="en-US" sz="4800">
                <a:solidFill>
                  <a:schemeClr val="tx2"/>
                </a:solidFill>
              </a:rPr>
              <a:t>Open Forum Discussion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a:spLocks noGrp="1" noChangeArrowheads="1"/>
          </p:cNvSpPr>
          <p:nvPr>
            <p:ph type="sldNum" sz="quarter" idx="12"/>
          </p:nvPr>
        </p:nvSpPr>
        <p:spPr>
          <a:noFill/>
        </p:spPr>
        <p:txBody>
          <a:bodyPr/>
          <a:lstStyle/>
          <a:p>
            <a:fld id="{CCDC98A1-5480-4E9C-90CE-BB329A2F24C2}" type="slidenum">
              <a:rPr lang="en-US" smtClean="0"/>
              <a:pPr/>
              <a:t>8</a:t>
            </a:fld>
            <a:endParaRPr lang="en-US" smtClean="0"/>
          </a:p>
        </p:txBody>
      </p:sp>
      <p:sp>
        <p:nvSpPr>
          <p:cNvPr id="3174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2A3B15B-9D0B-4CAC-8C89-93475DFF9BE9}" type="slidenum">
              <a:rPr lang="en-US" sz="1400" b="0"/>
              <a:pPr algn="r"/>
              <a:t>8</a:t>
            </a:fld>
            <a:endParaRPr lang="en-US" sz="1400" b="0"/>
          </a:p>
        </p:txBody>
      </p:sp>
      <p:pic>
        <p:nvPicPr>
          <p:cNvPr id="31747" name="Picture 4"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31748" name="Rectangle 2"/>
          <p:cNvSpPr>
            <a:spLocks noGrp="1" noChangeArrowheads="1"/>
          </p:cNvSpPr>
          <p:nvPr>
            <p:ph type="ctrTitle"/>
          </p:nvPr>
        </p:nvSpPr>
        <p:spPr>
          <a:xfrm>
            <a:off x="381000" y="1447800"/>
            <a:ext cx="8153400" cy="762000"/>
          </a:xfrm>
          <a:solidFill>
            <a:schemeClr val="accent1"/>
          </a:solidFill>
          <a:ln>
            <a:solidFill>
              <a:schemeClr val="tx1"/>
            </a:solidFill>
          </a:ln>
        </p:spPr>
        <p:txBody>
          <a:bodyPr/>
          <a:lstStyle/>
          <a:p>
            <a:pPr eaLnBrk="1" hangingPunct="1"/>
            <a:r>
              <a:rPr lang="en-US" sz="4000" b="1" smtClean="0"/>
              <a:t>Study Methodologies Selected</a:t>
            </a:r>
          </a:p>
        </p:txBody>
      </p:sp>
      <p:sp>
        <p:nvSpPr>
          <p:cNvPr id="31749" name="Rectangle 3"/>
          <p:cNvSpPr>
            <a:spLocks noGrp="1" noChangeArrowheads="1"/>
          </p:cNvSpPr>
          <p:nvPr>
            <p:ph type="subTitle" idx="1"/>
          </p:nvPr>
        </p:nvSpPr>
        <p:spPr>
          <a:xfrm>
            <a:off x="457200" y="2590800"/>
            <a:ext cx="8153400" cy="3657600"/>
          </a:xfrm>
        </p:spPr>
        <p:txBody>
          <a:bodyPr/>
          <a:lstStyle/>
          <a:p>
            <a:pPr marL="463550" indent="-463550" algn="l" eaLnBrk="1" hangingPunct="1">
              <a:buFont typeface="Wingdings" pitchFamily="2" charset="2"/>
              <a:buChar char="Ø"/>
            </a:pPr>
            <a:r>
              <a:rPr lang="en-US" sz="2800" b="1" smtClean="0"/>
              <a:t>Thermal Power Flow Analysis – primary methodology</a:t>
            </a:r>
          </a:p>
          <a:p>
            <a:pPr marL="463550" indent="-463550" algn="l" eaLnBrk="1" hangingPunct="1">
              <a:buFont typeface="Wingdings" pitchFamily="2" charset="2"/>
              <a:buChar char="Ø"/>
            </a:pPr>
            <a:r>
              <a:rPr lang="en-US" sz="2800" b="1" smtClean="0"/>
              <a:t>Voltage, stability, short circuit, phase angle analysis - as needed</a:t>
            </a:r>
          </a:p>
          <a:p>
            <a:pPr marL="463550" indent="-463550" algn="l" eaLnBrk="1" hangingPunct="1">
              <a:buFont typeface="Wingdings" pitchFamily="2" charset="2"/>
              <a:buChar char="Ø"/>
            </a:pPr>
            <a:r>
              <a:rPr lang="en-US" sz="2800" b="1" smtClean="0"/>
              <a:t>Each system (Duke and Progress) will be tested for impact of other system’s contingencies</a:t>
            </a: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2"/>
          </p:nvPr>
        </p:nvSpPr>
        <p:spPr>
          <a:noFill/>
        </p:spPr>
        <p:txBody>
          <a:bodyPr/>
          <a:lstStyle/>
          <a:p>
            <a:fld id="{4775E24E-5349-4191-AF50-23E05C4D951C}" type="slidenum">
              <a:rPr lang="en-US" smtClean="0"/>
              <a:pPr/>
              <a:t>9</a:t>
            </a:fld>
            <a:endParaRPr lang="en-US" smtClean="0"/>
          </a:p>
        </p:txBody>
      </p:sp>
      <p:sp>
        <p:nvSpPr>
          <p:cNvPr id="3379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7201B1C-A35A-4321-8F9A-3C4276AAF145}" type="slidenum">
              <a:rPr lang="en-US" sz="1400" b="0"/>
              <a:pPr algn="r"/>
              <a:t>9</a:t>
            </a:fld>
            <a:endParaRPr lang="en-US" sz="1400" b="0"/>
          </a:p>
        </p:txBody>
      </p:sp>
      <p:sp>
        <p:nvSpPr>
          <p:cNvPr id="33795" name="Rectangle 2"/>
          <p:cNvSpPr>
            <a:spLocks noGrp="1" noChangeArrowheads="1"/>
          </p:cNvSpPr>
          <p:nvPr>
            <p:ph type="subTitle" idx="1"/>
          </p:nvPr>
        </p:nvSpPr>
        <p:spPr>
          <a:xfrm>
            <a:off x="539750" y="2238375"/>
            <a:ext cx="8153400" cy="4032250"/>
          </a:xfrm>
        </p:spPr>
        <p:txBody>
          <a:bodyPr/>
          <a:lstStyle/>
          <a:p>
            <a:pPr marL="463550" indent="-463550" algn="l" eaLnBrk="1" hangingPunct="1">
              <a:buFont typeface="Wingdings" pitchFamily="2" charset="2"/>
              <a:buChar char="Ø"/>
            </a:pPr>
            <a:r>
              <a:rPr lang="en-US" sz="2600" b="1" smtClean="0"/>
              <a:t>Latest available MMWG cases were selected and updated for study years</a:t>
            </a:r>
          </a:p>
          <a:p>
            <a:pPr marL="463550" indent="-463550" algn="l" eaLnBrk="1" hangingPunct="1">
              <a:buFont typeface="Wingdings" pitchFamily="2" charset="2"/>
              <a:buChar char="Ø"/>
            </a:pPr>
            <a:r>
              <a:rPr lang="en-US" sz="2600" b="1" smtClean="0"/>
              <a:t>Adjustments were made based on additional coordination with neighboring transmission systems</a:t>
            </a:r>
          </a:p>
          <a:p>
            <a:pPr marL="463550" indent="-463550" algn="l" eaLnBrk="1" hangingPunct="1">
              <a:buFont typeface="Wingdings" pitchFamily="2" charset="2"/>
              <a:buChar char="Ø"/>
            </a:pPr>
            <a:r>
              <a:rPr lang="en-US" sz="2600" b="1" smtClean="0"/>
              <a:t>Combined detailed model for Duke and Progress was prepared</a:t>
            </a:r>
          </a:p>
          <a:p>
            <a:pPr marL="463550" indent="-463550" algn="l" eaLnBrk="1" hangingPunct="1">
              <a:buFont typeface="Wingdings" pitchFamily="2" charset="2"/>
              <a:buChar char="Ø"/>
            </a:pPr>
            <a:r>
              <a:rPr lang="en-US" sz="2600" b="1" smtClean="0"/>
              <a:t>Planned transmission additions from updated 2009 Plan were included in models</a:t>
            </a:r>
          </a:p>
        </p:txBody>
      </p:sp>
      <p:pic>
        <p:nvPicPr>
          <p:cNvPr id="33796" name="Picture 3" descr="press-release"/>
          <p:cNvPicPr>
            <a:picLocks noChangeAspect="1" noChangeArrowheads="1"/>
          </p:cNvPicPr>
          <p:nvPr/>
        </p:nvPicPr>
        <p:blipFill>
          <a:blip r:embed="rId3" cstate="print">
            <a:lum contrast="6000"/>
          </a:blip>
          <a:srcRect/>
          <a:stretch>
            <a:fillRect/>
          </a:stretch>
        </p:blipFill>
        <p:spPr bwMode="auto">
          <a:xfrm>
            <a:off x="0" y="0"/>
            <a:ext cx="9144000" cy="1447800"/>
          </a:xfrm>
          <a:prstGeom prst="rect">
            <a:avLst/>
          </a:prstGeom>
          <a:noFill/>
          <a:ln w="9525">
            <a:noFill/>
            <a:miter lim="800000"/>
            <a:headEnd/>
            <a:tailEnd/>
          </a:ln>
        </p:spPr>
      </p:pic>
      <p:sp>
        <p:nvSpPr>
          <p:cNvPr id="33797" name="Rectangle 4"/>
          <p:cNvSpPr>
            <a:spLocks noGrp="1" noChangeArrowheads="1"/>
          </p:cNvSpPr>
          <p:nvPr>
            <p:ph type="ctrTitle"/>
          </p:nvPr>
        </p:nvSpPr>
        <p:spPr>
          <a:xfrm>
            <a:off x="685800" y="1295400"/>
            <a:ext cx="7772400" cy="685800"/>
          </a:xfrm>
          <a:solidFill>
            <a:schemeClr val="accent1"/>
          </a:solidFill>
          <a:ln>
            <a:solidFill>
              <a:schemeClr val="tx1"/>
            </a:solidFill>
          </a:ln>
        </p:spPr>
        <p:txBody>
          <a:bodyPr/>
          <a:lstStyle/>
          <a:p>
            <a:pPr eaLnBrk="1" hangingPunct="1"/>
            <a:r>
              <a:rPr lang="en-US" sz="4000" b="1" smtClean="0"/>
              <a:t>Base Case Models Developed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4734</Words>
  <Application>Microsoft Office PowerPoint</Application>
  <PresentationFormat>On-screen Show (4:3)</PresentationFormat>
  <Paragraphs>848</Paragraphs>
  <Slides>78</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Default Design</vt:lpstr>
      <vt:lpstr>Chart</vt:lpstr>
      <vt:lpstr> TAG Meeting May 18, 2010 </vt:lpstr>
      <vt:lpstr>Slide 2</vt:lpstr>
      <vt:lpstr>NCTPC 2010 Study  Activities</vt:lpstr>
      <vt:lpstr>Purpose of Study</vt:lpstr>
      <vt:lpstr>Steps and Status of the Study Process</vt:lpstr>
      <vt:lpstr>Study Assumptions Selected</vt:lpstr>
      <vt:lpstr>Study Criteria Established</vt:lpstr>
      <vt:lpstr>Study Methodologies Selected</vt:lpstr>
      <vt:lpstr>Base Case Models Developed</vt:lpstr>
      <vt:lpstr>Resource Supply Options Selected</vt:lpstr>
      <vt:lpstr>Retire &amp; Replace Coal Generation</vt:lpstr>
      <vt:lpstr>Off-Shore Wind</vt:lpstr>
      <vt:lpstr>This page intentionally blank</vt:lpstr>
      <vt:lpstr>Enhanced Access Requests</vt:lpstr>
      <vt:lpstr>Technical Analysis</vt:lpstr>
      <vt:lpstr>Problems Identified and Solutions Developed</vt:lpstr>
      <vt:lpstr>Slide 17</vt:lpstr>
      <vt:lpstr>Slide 18</vt:lpstr>
      <vt:lpstr> </vt:lpstr>
      <vt:lpstr> </vt:lpstr>
      <vt:lpstr>Slide 21</vt:lpstr>
      <vt:lpstr> </vt:lpstr>
      <vt:lpstr> </vt:lpstr>
      <vt:lpstr>Slide 24</vt:lpstr>
      <vt:lpstr> </vt:lpstr>
      <vt:lpstr>Slide 26</vt:lpstr>
      <vt:lpstr> </vt:lpstr>
      <vt:lpstr>Slide 28</vt:lpstr>
      <vt:lpstr>Slide 29</vt:lpstr>
      <vt:lpstr> </vt:lpstr>
      <vt:lpstr>Slide 31</vt:lpstr>
      <vt:lpstr>Slide 32</vt:lpstr>
      <vt:lpstr>Slide 33</vt:lpstr>
      <vt:lpstr>Slide 34</vt:lpstr>
      <vt:lpstr>Slide 35</vt:lpstr>
      <vt:lpstr>Slide 36</vt:lpstr>
      <vt:lpstr>Slide 37</vt:lpstr>
      <vt:lpstr>Southeast Inter-Regional Planning Process (SIRPP) Update</vt:lpstr>
      <vt:lpstr>SIRPP</vt:lpstr>
      <vt:lpstr>Slide 40</vt:lpstr>
      <vt:lpstr>Approved PJM Backbone 500 kV and 765 kV Facilities</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 </vt:lpstr>
      <vt:lpstr>Slide 71</vt:lpstr>
      <vt:lpstr>Slide 72</vt:lpstr>
      <vt:lpstr>Slide 73</vt:lpstr>
      <vt:lpstr>Slide 74</vt:lpstr>
      <vt:lpstr>Slide 75</vt:lpstr>
      <vt:lpstr>Slide 76</vt:lpstr>
      <vt:lpstr>Slide 77</vt:lpstr>
      <vt:lpstr>Slide 78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
  <cp:revision>111</cp:revision>
  <dcterms:created xsi:type="dcterms:W3CDTF">2008-04-22T19:12:24Z</dcterms:created>
  <dcterms:modified xsi:type="dcterms:W3CDTF">2010-05-18T15:45:50Z</dcterms:modified>
</cp:coreProperties>
</file>